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media/media1.mov" ContentType="video/unknown"/>
  <Override PartName="/ppt/notesSlides/notesSlide5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  <p:sldId id="449" r:id="rId201"/>
    <p:sldId id="450" r:id="rId202"/>
    <p:sldId id="451" r:id="rId203"/>
    <p:sldId id="452" r:id="rId204"/>
    <p:sldId id="453" r:id="rId205"/>
    <p:sldId id="454" r:id="rId206"/>
    <p:sldId id="455" r:id="rId207"/>
    <p:sldId id="456" r:id="rId208"/>
    <p:sldId id="457" r:id="rId209"/>
    <p:sldId id="458" r:id="rId210"/>
    <p:sldId id="459" r:id="rId211"/>
    <p:sldId id="460" r:id="rId212"/>
    <p:sldId id="461" r:id="rId213"/>
    <p:sldId id="462" r:id="rId214"/>
    <p:sldId id="463" r:id="rId215"/>
    <p:sldId id="464" r:id="rId216"/>
    <p:sldId id="465" r:id="rId217"/>
    <p:sldId id="466" r:id="rId218"/>
    <p:sldId id="467" r:id="rId219"/>
    <p:sldId id="468" r:id="rId220"/>
    <p:sldId id="469" r:id="rId221"/>
    <p:sldId id="470" r:id="rId222"/>
    <p:sldId id="471" r:id="rId223"/>
    <p:sldId id="472" r:id="rId224"/>
    <p:sldId id="473" r:id="rId225"/>
    <p:sldId id="474" r:id="rId226"/>
    <p:sldId id="475" r:id="rId227"/>
    <p:sldId id="476" r:id="rId228"/>
    <p:sldId id="477" r:id="rId229"/>
    <p:sldId id="478" r:id="rId230"/>
    <p:sldId id="479" r:id="rId231"/>
    <p:sldId id="480" r:id="rId232"/>
    <p:sldId id="481" r:id="rId233"/>
    <p:sldId id="482" r:id="rId234"/>
    <p:sldId id="483" r:id="rId235"/>
    <p:sldId id="484" r:id="rId236"/>
    <p:sldId id="485" r:id="rId237"/>
    <p:sldId id="486" r:id="rId238"/>
    <p:sldId id="487" r:id="rId239"/>
    <p:sldId id="488" r:id="rId240"/>
    <p:sldId id="489" r:id="rId241"/>
    <p:sldId id="490" r:id="rId242"/>
    <p:sldId id="491" r:id="rId243"/>
    <p:sldId id="492" r:id="rId244"/>
    <p:sldId id="493" r:id="rId245"/>
    <p:sldId id="494" r:id="rId246"/>
    <p:sldId id="495" r:id="rId247"/>
    <p:sldId id="496" r:id="rId248"/>
    <p:sldId id="497" r:id="rId249"/>
    <p:sldId id="498" r:id="rId250"/>
    <p:sldId id="499" r:id="rId251"/>
    <p:sldId id="500" r:id="rId252"/>
    <p:sldId id="501" r:id="rId253"/>
    <p:sldId id="502" r:id="rId254"/>
    <p:sldId id="503" r:id="rId255"/>
    <p:sldId id="504" r:id="rId256"/>
    <p:sldId id="505" r:id="rId257"/>
    <p:sldId id="506" r:id="rId258"/>
    <p:sldId id="507" r:id="rId259"/>
    <p:sldId id="508" r:id="rId260"/>
    <p:sldId id="509" r:id="rId261"/>
    <p:sldId id="510" r:id="rId262"/>
    <p:sldId id="511" r:id="rId263"/>
    <p:sldId id="512" r:id="rId264"/>
    <p:sldId id="513" r:id="rId265"/>
    <p:sldId id="514" r:id="rId266"/>
    <p:sldId id="515" r:id="rId267"/>
    <p:sldId id="516" r:id="rId268"/>
    <p:sldId id="517" r:id="rId26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Relationship Id="rId167" Type="http://schemas.openxmlformats.org/officeDocument/2006/relationships/slide" Target="slides/slide160.xml"/><Relationship Id="rId168" Type="http://schemas.openxmlformats.org/officeDocument/2006/relationships/slide" Target="slides/slide161.xml"/><Relationship Id="rId169" Type="http://schemas.openxmlformats.org/officeDocument/2006/relationships/slide" Target="slides/slide162.xml"/><Relationship Id="rId170" Type="http://schemas.openxmlformats.org/officeDocument/2006/relationships/slide" Target="slides/slide163.xml"/><Relationship Id="rId171" Type="http://schemas.openxmlformats.org/officeDocument/2006/relationships/slide" Target="slides/slide164.xml"/><Relationship Id="rId172" Type="http://schemas.openxmlformats.org/officeDocument/2006/relationships/slide" Target="slides/slide165.xml"/><Relationship Id="rId173" Type="http://schemas.openxmlformats.org/officeDocument/2006/relationships/slide" Target="slides/slide166.xml"/><Relationship Id="rId174" Type="http://schemas.openxmlformats.org/officeDocument/2006/relationships/slide" Target="slides/slide167.xml"/><Relationship Id="rId175" Type="http://schemas.openxmlformats.org/officeDocument/2006/relationships/slide" Target="slides/slide168.xml"/><Relationship Id="rId176" Type="http://schemas.openxmlformats.org/officeDocument/2006/relationships/slide" Target="slides/slide169.xml"/><Relationship Id="rId177" Type="http://schemas.openxmlformats.org/officeDocument/2006/relationships/slide" Target="slides/slide170.xml"/><Relationship Id="rId178" Type="http://schemas.openxmlformats.org/officeDocument/2006/relationships/slide" Target="slides/slide171.xml"/><Relationship Id="rId179" Type="http://schemas.openxmlformats.org/officeDocument/2006/relationships/slide" Target="slides/slide172.xml"/><Relationship Id="rId180" Type="http://schemas.openxmlformats.org/officeDocument/2006/relationships/slide" Target="slides/slide173.xml"/><Relationship Id="rId181" Type="http://schemas.openxmlformats.org/officeDocument/2006/relationships/slide" Target="slides/slide174.xml"/><Relationship Id="rId182" Type="http://schemas.openxmlformats.org/officeDocument/2006/relationships/slide" Target="slides/slide175.xml"/><Relationship Id="rId183" Type="http://schemas.openxmlformats.org/officeDocument/2006/relationships/slide" Target="slides/slide176.xml"/><Relationship Id="rId184" Type="http://schemas.openxmlformats.org/officeDocument/2006/relationships/slide" Target="slides/slide177.xml"/><Relationship Id="rId185" Type="http://schemas.openxmlformats.org/officeDocument/2006/relationships/slide" Target="slides/slide178.xml"/><Relationship Id="rId186" Type="http://schemas.openxmlformats.org/officeDocument/2006/relationships/slide" Target="slides/slide179.xml"/><Relationship Id="rId187" Type="http://schemas.openxmlformats.org/officeDocument/2006/relationships/slide" Target="slides/slide180.xml"/><Relationship Id="rId188" Type="http://schemas.openxmlformats.org/officeDocument/2006/relationships/slide" Target="slides/slide181.xml"/><Relationship Id="rId189" Type="http://schemas.openxmlformats.org/officeDocument/2006/relationships/slide" Target="slides/slide182.xml"/><Relationship Id="rId190" Type="http://schemas.openxmlformats.org/officeDocument/2006/relationships/slide" Target="slides/slide183.xml"/><Relationship Id="rId191" Type="http://schemas.openxmlformats.org/officeDocument/2006/relationships/slide" Target="slides/slide184.xml"/><Relationship Id="rId192" Type="http://schemas.openxmlformats.org/officeDocument/2006/relationships/slide" Target="slides/slide185.xml"/><Relationship Id="rId193" Type="http://schemas.openxmlformats.org/officeDocument/2006/relationships/slide" Target="slides/slide186.xml"/><Relationship Id="rId194" Type="http://schemas.openxmlformats.org/officeDocument/2006/relationships/slide" Target="slides/slide187.xml"/><Relationship Id="rId195" Type="http://schemas.openxmlformats.org/officeDocument/2006/relationships/slide" Target="slides/slide188.xml"/><Relationship Id="rId196" Type="http://schemas.openxmlformats.org/officeDocument/2006/relationships/slide" Target="slides/slide189.xml"/><Relationship Id="rId197" Type="http://schemas.openxmlformats.org/officeDocument/2006/relationships/slide" Target="slides/slide190.xml"/><Relationship Id="rId198" Type="http://schemas.openxmlformats.org/officeDocument/2006/relationships/slide" Target="slides/slide191.xml"/><Relationship Id="rId199" Type="http://schemas.openxmlformats.org/officeDocument/2006/relationships/slide" Target="slides/slide192.xml"/><Relationship Id="rId200" Type="http://schemas.openxmlformats.org/officeDocument/2006/relationships/slide" Target="slides/slide193.xml"/><Relationship Id="rId201" Type="http://schemas.openxmlformats.org/officeDocument/2006/relationships/slide" Target="slides/slide194.xml"/><Relationship Id="rId202" Type="http://schemas.openxmlformats.org/officeDocument/2006/relationships/slide" Target="slides/slide195.xml"/><Relationship Id="rId203" Type="http://schemas.openxmlformats.org/officeDocument/2006/relationships/slide" Target="slides/slide196.xml"/><Relationship Id="rId204" Type="http://schemas.openxmlformats.org/officeDocument/2006/relationships/slide" Target="slides/slide197.xml"/><Relationship Id="rId205" Type="http://schemas.openxmlformats.org/officeDocument/2006/relationships/slide" Target="slides/slide198.xml"/><Relationship Id="rId206" Type="http://schemas.openxmlformats.org/officeDocument/2006/relationships/slide" Target="slides/slide199.xml"/><Relationship Id="rId207" Type="http://schemas.openxmlformats.org/officeDocument/2006/relationships/slide" Target="slides/slide200.xml"/><Relationship Id="rId208" Type="http://schemas.openxmlformats.org/officeDocument/2006/relationships/slide" Target="slides/slide201.xml"/><Relationship Id="rId209" Type="http://schemas.openxmlformats.org/officeDocument/2006/relationships/slide" Target="slides/slide202.xml"/><Relationship Id="rId210" Type="http://schemas.openxmlformats.org/officeDocument/2006/relationships/slide" Target="slides/slide203.xml"/><Relationship Id="rId211" Type="http://schemas.openxmlformats.org/officeDocument/2006/relationships/slide" Target="slides/slide204.xml"/><Relationship Id="rId212" Type="http://schemas.openxmlformats.org/officeDocument/2006/relationships/slide" Target="slides/slide205.xml"/><Relationship Id="rId213" Type="http://schemas.openxmlformats.org/officeDocument/2006/relationships/slide" Target="slides/slide206.xml"/><Relationship Id="rId214" Type="http://schemas.openxmlformats.org/officeDocument/2006/relationships/slide" Target="slides/slide207.xml"/><Relationship Id="rId215" Type="http://schemas.openxmlformats.org/officeDocument/2006/relationships/slide" Target="slides/slide208.xml"/><Relationship Id="rId216" Type="http://schemas.openxmlformats.org/officeDocument/2006/relationships/slide" Target="slides/slide209.xml"/><Relationship Id="rId217" Type="http://schemas.openxmlformats.org/officeDocument/2006/relationships/slide" Target="slides/slide210.xml"/><Relationship Id="rId218" Type="http://schemas.openxmlformats.org/officeDocument/2006/relationships/slide" Target="slides/slide211.xml"/><Relationship Id="rId219" Type="http://schemas.openxmlformats.org/officeDocument/2006/relationships/slide" Target="slides/slide212.xml"/><Relationship Id="rId220" Type="http://schemas.openxmlformats.org/officeDocument/2006/relationships/slide" Target="slides/slide213.xml"/><Relationship Id="rId221" Type="http://schemas.openxmlformats.org/officeDocument/2006/relationships/slide" Target="slides/slide214.xml"/><Relationship Id="rId222" Type="http://schemas.openxmlformats.org/officeDocument/2006/relationships/slide" Target="slides/slide215.xml"/><Relationship Id="rId223" Type="http://schemas.openxmlformats.org/officeDocument/2006/relationships/slide" Target="slides/slide216.xml"/><Relationship Id="rId224" Type="http://schemas.openxmlformats.org/officeDocument/2006/relationships/slide" Target="slides/slide217.xml"/><Relationship Id="rId225" Type="http://schemas.openxmlformats.org/officeDocument/2006/relationships/slide" Target="slides/slide218.xml"/><Relationship Id="rId226" Type="http://schemas.openxmlformats.org/officeDocument/2006/relationships/slide" Target="slides/slide219.xml"/><Relationship Id="rId227" Type="http://schemas.openxmlformats.org/officeDocument/2006/relationships/slide" Target="slides/slide220.xml"/><Relationship Id="rId228" Type="http://schemas.openxmlformats.org/officeDocument/2006/relationships/slide" Target="slides/slide221.xml"/><Relationship Id="rId229" Type="http://schemas.openxmlformats.org/officeDocument/2006/relationships/slide" Target="slides/slide222.xml"/><Relationship Id="rId230" Type="http://schemas.openxmlformats.org/officeDocument/2006/relationships/slide" Target="slides/slide223.xml"/><Relationship Id="rId231" Type="http://schemas.openxmlformats.org/officeDocument/2006/relationships/slide" Target="slides/slide224.xml"/><Relationship Id="rId232" Type="http://schemas.openxmlformats.org/officeDocument/2006/relationships/slide" Target="slides/slide225.xml"/><Relationship Id="rId233" Type="http://schemas.openxmlformats.org/officeDocument/2006/relationships/slide" Target="slides/slide226.xml"/><Relationship Id="rId234" Type="http://schemas.openxmlformats.org/officeDocument/2006/relationships/slide" Target="slides/slide227.xml"/><Relationship Id="rId235" Type="http://schemas.openxmlformats.org/officeDocument/2006/relationships/slide" Target="slides/slide228.xml"/><Relationship Id="rId236" Type="http://schemas.openxmlformats.org/officeDocument/2006/relationships/slide" Target="slides/slide229.xml"/><Relationship Id="rId237" Type="http://schemas.openxmlformats.org/officeDocument/2006/relationships/slide" Target="slides/slide230.xml"/><Relationship Id="rId238" Type="http://schemas.openxmlformats.org/officeDocument/2006/relationships/slide" Target="slides/slide231.xml"/><Relationship Id="rId239" Type="http://schemas.openxmlformats.org/officeDocument/2006/relationships/slide" Target="slides/slide232.xml"/><Relationship Id="rId240" Type="http://schemas.openxmlformats.org/officeDocument/2006/relationships/slide" Target="slides/slide233.xml"/><Relationship Id="rId241" Type="http://schemas.openxmlformats.org/officeDocument/2006/relationships/slide" Target="slides/slide234.xml"/><Relationship Id="rId242" Type="http://schemas.openxmlformats.org/officeDocument/2006/relationships/slide" Target="slides/slide235.xml"/><Relationship Id="rId243" Type="http://schemas.openxmlformats.org/officeDocument/2006/relationships/slide" Target="slides/slide236.xml"/><Relationship Id="rId244" Type="http://schemas.openxmlformats.org/officeDocument/2006/relationships/slide" Target="slides/slide237.xml"/><Relationship Id="rId245" Type="http://schemas.openxmlformats.org/officeDocument/2006/relationships/slide" Target="slides/slide238.xml"/><Relationship Id="rId246" Type="http://schemas.openxmlformats.org/officeDocument/2006/relationships/slide" Target="slides/slide239.xml"/><Relationship Id="rId247" Type="http://schemas.openxmlformats.org/officeDocument/2006/relationships/slide" Target="slides/slide240.xml"/><Relationship Id="rId248" Type="http://schemas.openxmlformats.org/officeDocument/2006/relationships/slide" Target="slides/slide241.xml"/><Relationship Id="rId249" Type="http://schemas.openxmlformats.org/officeDocument/2006/relationships/slide" Target="slides/slide242.xml"/><Relationship Id="rId250" Type="http://schemas.openxmlformats.org/officeDocument/2006/relationships/slide" Target="slides/slide243.xml"/><Relationship Id="rId251" Type="http://schemas.openxmlformats.org/officeDocument/2006/relationships/slide" Target="slides/slide244.xml"/><Relationship Id="rId252" Type="http://schemas.openxmlformats.org/officeDocument/2006/relationships/slide" Target="slides/slide245.xml"/><Relationship Id="rId253" Type="http://schemas.openxmlformats.org/officeDocument/2006/relationships/slide" Target="slides/slide246.xml"/><Relationship Id="rId254" Type="http://schemas.openxmlformats.org/officeDocument/2006/relationships/slide" Target="slides/slide247.xml"/><Relationship Id="rId255" Type="http://schemas.openxmlformats.org/officeDocument/2006/relationships/slide" Target="slides/slide248.xml"/><Relationship Id="rId256" Type="http://schemas.openxmlformats.org/officeDocument/2006/relationships/slide" Target="slides/slide249.xml"/><Relationship Id="rId257" Type="http://schemas.openxmlformats.org/officeDocument/2006/relationships/slide" Target="slides/slide250.xml"/><Relationship Id="rId258" Type="http://schemas.openxmlformats.org/officeDocument/2006/relationships/slide" Target="slides/slide251.xml"/><Relationship Id="rId259" Type="http://schemas.openxmlformats.org/officeDocument/2006/relationships/slide" Target="slides/slide252.xml"/><Relationship Id="rId260" Type="http://schemas.openxmlformats.org/officeDocument/2006/relationships/slide" Target="slides/slide253.xml"/><Relationship Id="rId261" Type="http://schemas.openxmlformats.org/officeDocument/2006/relationships/slide" Target="slides/slide254.xml"/><Relationship Id="rId262" Type="http://schemas.openxmlformats.org/officeDocument/2006/relationships/slide" Target="slides/slide255.xml"/><Relationship Id="rId263" Type="http://schemas.openxmlformats.org/officeDocument/2006/relationships/slide" Target="slides/slide256.xml"/><Relationship Id="rId264" Type="http://schemas.openxmlformats.org/officeDocument/2006/relationships/slide" Target="slides/slide257.xml"/><Relationship Id="rId265" Type="http://schemas.openxmlformats.org/officeDocument/2006/relationships/slide" Target="slides/slide258.xml"/><Relationship Id="rId266" Type="http://schemas.openxmlformats.org/officeDocument/2006/relationships/slide" Target="slides/slide259.xml"/><Relationship Id="rId267" Type="http://schemas.openxmlformats.org/officeDocument/2006/relationships/slide" Target="slides/slide260.xml"/><Relationship Id="rId268" Type="http://schemas.openxmlformats.org/officeDocument/2006/relationships/slide" Target="slides/slide261.xml"/><Relationship Id="rId269" Type="http://schemas.openxmlformats.org/officeDocument/2006/relationships/slide" Target="slides/slide26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hape 1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00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5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46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47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48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49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5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151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155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156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157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158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161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162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163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164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0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206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229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230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231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232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233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234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235.xml"/><Relationship Id="rId2" Type="http://schemas.openxmlformats.org/officeDocument/2006/relationships/notesMaster" Target="../notesMasters/notesMaster1.xml"/></Relationships>
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236.xml"/><Relationship Id="rId2" Type="http://schemas.openxmlformats.org/officeDocument/2006/relationships/notesMaster" Target="../notesMasters/notesMaster1.xml"/></Relationships>
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237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238.xml"/><Relationship Id="rId2" Type="http://schemas.openxmlformats.org/officeDocument/2006/relationships/notesMaster" Target="../notesMasters/notesMaster1.xml"/></Relationships>
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239.xml"/><Relationship Id="rId2" Type="http://schemas.openxmlformats.org/officeDocument/2006/relationships/notesMaster" Target="../notesMasters/notesMaster1.xml"/></Relationships>
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240.xml"/><Relationship Id="rId2" Type="http://schemas.openxmlformats.org/officeDocument/2006/relationships/notesMaster" Target="../notesMasters/notesMaster1.xml"/></Relationships>
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241.xml"/><Relationship Id="rId2" Type="http://schemas.openxmlformats.org/officeDocument/2006/relationships/notesMaster" Target="../notesMasters/notesMaster1.xml"/></Relationships>
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242.xml"/><Relationship Id="rId2" Type="http://schemas.openxmlformats.org/officeDocument/2006/relationships/notesMaster" Target="../notesMasters/notesMaster1.xml"/></Relationships>
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243.xml"/><Relationship Id="rId2" Type="http://schemas.openxmlformats.org/officeDocument/2006/relationships/notesMaster" Target="../notesMasters/notesMaster1.xml"/></Relationships>
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247.xml"/><Relationship Id="rId2" Type="http://schemas.openxmlformats.org/officeDocument/2006/relationships/notesMaster" Target="../notesMasters/notesMaster1.xml"/></Relationships>
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252.xml"/><Relationship Id="rId2" Type="http://schemas.openxmlformats.org/officeDocument/2006/relationships/notesMaster" Target="../notesMasters/notesMaster1.xml"/></Relationships>
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254.xml"/><Relationship Id="rId2" Type="http://schemas.openxmlformats.org/officeDocument/2006/relationships/notesMaster" Target="../notesMasters/notesMaster1.xml"/></Relationships>
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25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256.xml"/><Relationship Id="rId2" Type="http://schemas.openxmlformats.org/officeDocument/2006/relationships/notesMaster" Target="../notesMasters/notesMaster1.xml"/></Relationships>
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25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Shape 3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inertia - remains at rest or moves with a constant velocity unless acted upon by a force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8" name="Shape 7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instantaneous rotation about axis through com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6" name="Shape 8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Q. when might omega be constant or changing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hape 11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5" name="Shape 11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net flow through boundary has to be zero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0" name="Shape 1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net flow through boundary has to be zero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Shape 23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0" name="Shape 23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Shape 23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5" name="Shape 23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Shape 23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8" name="Shape 23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Shape 23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0" name="Shape 23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Shape 23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1" name="Shape 23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Shape 24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2" name="Shape 24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Shape 3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7161" indent="-287161">
              <a:buSzPct val="75000"/>
              <a:buChar char="-"/>
            </a:pPr>
            <a:r>
              <a:t>Actually first published by Descartes 1644?</a:t>
            </a:r>
          </a:p>
          <a:p>
            <a:pPr marL="287161" indent="-287161">
              <a:buSzPct val="75000"/>
              <a:buChar char="-"/>
            </a:pPr>
            <a:r>
              <a:t>uniform motion:</a:t>
            </a:r>
          </a:p>
          <a:p>
            <a:pPr lvl="1" marL="757061" indent="-287161">
              <a:buSzPct val="75000"/>
              <a:buChar char="-"/>
            </a:pPr>
            <a:r>
              <a:t>body at rest stays at rest</a:t>
            </a:r>
          </a:p>
          <a:p>
            <a:pPr lvl="1" marL="757061" indent="-287161">
              <a:buSzPct val="75000"/>
              <a:buChar char="-"/>
            </a:pPr>
            <a:r>
              <a:t>body in motion stays in motion</a:t>
            </a:r>
          </a:p>
          <a:p>
            <a:pPr/>
          </a:p>
          <a:p>
            <a:pPr marL="287161" indent="-287161">
              <a:buSzPct val="75000"/>
              <a:buChar char="-"/>
            </a:pPr>
            <a:r>
              <a:t>change in view from Aristotle</a:t>
            </a:r>
          </a:p>
          <a:p>
            <a:pPr lvl="1" marL="757061" indent="-287161">
              <a:buSzPct val="75000"/>
              <a:buChar char="-"/>
            </a:pPr>
            <a:r>
              <a:t>thought heavier objects fall faster</a:t>
            </a:r>
          </a:p>
          <a:p>
            <a:pPr lvl="1" marL="757061" indent="-287161">
              <a:buSzPct val="75000"/>
              <a:buChar char="-"/>
            </a:pPr>
            <a:r>
              <a:t>thought force was necessary to keep something in motion</a:t>
            </a:r>
          </a:p>
          <a:p>
            <a:pPr lvl="1" marL="757061" indent="-287161">
              <a:buSzPct val="75000"/>
              <a:buChar char="-"/>
            </a:pPr>
            <a:r>
              <a:t>challenged by Copernicus and Galileo (16th century)</a:t>
            </a:r>
          </a:p>
          <a:p>
            <a:pPr/>
          </a:p>
          <a:p>
            <a:pPr marL="287161" indent="-287161">
              <a:buSzPct val="75000"/>
              <a:buChar char="-"/>
            </a:pPr>
            <a:r>
              <a:t>before people thought things would come to rest</a:t>
            </a:r>
          </a:p>
          <a:p>
            <a:pPr/>
          </a:p>
          <a:p>
            <a:pPr marL="287161" indent="-287161">
              <a:buSzPct val="75000"/>
              <a:buChar char="-"/>
            </a:pPr>
            <a:r>
              <a:t>defined an inertial frame</a:t>
            </a:r>
          </a:p>
          <a:p>
            <a:pPr lvl="1" marL="757061" indent="-287161">
              <a:buSzPct val="75000"/>
              <a:buChar char="-"/>
            </a:pPr>
            <a:r>
              <a:t>frame in which first and second laws are valid</a:t>
            </a:r>
          </a:p>
          <a:p>
            <a:pPr lvl="1" marL="757061" indent="-287161">
              <a:buSzPct val="75000"/>
              <a:buChar char="-"/>
            </a:pPr>
            <a:r>
              <a:t>another reference frame stationary or moving at constant velocity relative to first is also inertial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Shape 24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7" name="Shape 24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Also Bezier curves, splines, don’t go through all points</a:t>
            </a:r>
          </a:p>
          <a:p>
            <a:pPr/>
            <a:r>
              <a:t>green coordinates: shape preserving deformations - 2d conformal - 3d quasi-conformal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Shape 24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2" name="Shape 24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error in approximation </a:t>
            </a:r>
          </a:p>
          <a:p>
            <a:pPr/>
            <a:r>
              <a:t>first order accurate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Shape 24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4" name="Shape 24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error in approximation </a:t>
            </a:r>
          </a:p>
          <a:p>
            <a:pPr/>
            <a:r>
              <a:t>first order accurate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Shape 25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5" name="Shape 25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error in approximation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Shape 25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0" name="Shape 25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error in approximation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Shape 25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4" name="Shape 25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considerations other than just order of accuracy</a:t>
            </a:r>
          </a:p>
          <a:p>
            <a:pPr/>
            <a:r>
              <a:t>e.g., in discreizing pdes, first order introduces diffusive errors</a:t>
            </a:r>
          </a:p>
          <a:p>
            <a:pPr/>
            <a:r>
              <a:t>central dispersive errors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Shape 25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3" name="Shape 25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better drawing for estimating 2nd derivative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" name="Shape 26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2" name="Shape 26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better drawing for estimating 2nd derivative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Shape 26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6" name="Shape 26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better drawing for estimating 2nd derivative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Shape 31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4" name="Shape 31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left: force competes with other forces in the system</a:t>
            </a:r>
          </a:p>
          <a:p>
            <a:pPr/>
            <a:r>
              <a:t>right: force arbitrarily strong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Shape 3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Free Body Diagram - illustrate all forces acting on a body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9" name="Shape 3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0" name="Shape 3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left: force competes with other forces in the system</a:t>
            </a:r>
          </a:p>
          <a:p>
            <a:pPr/>
            <a:r>
              <a:t>right: force arbitrarily strong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Shape 34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97" name="Shape 34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7161" indent="-287161">
              <a:buSzPct val="75000"/>
              <a:buChar char="-"/>
            </a:pPr>
            <a:r>
              <a:t>may be with generalized coordinates</a:t>
            </a:r>
          </a:p>
          <a:p>
            <a:pPr marL="287161" indent="-287161">
              <a:buSzPct val="75000"/>
              <a:buChar char="-"/>
            </a:pPr>
            <a:r>
              <a:t>otherwise constraint forces w/ practical modifications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Shape 35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9" name="Shape 35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7161" indent="-287161">
              <a:buSzPct val="75000"/>
              <a:buChar char="-"/>
            </a:pPr>
            <a:r>
              <a:t>acceleration level formulation earlier problems with discontinuous velocity </a:t>
            </a:r>
          </a:p>
          <a:p>
            <a:pPr marL="287161" indent="-287161">
              <a:buSzPct val="75000"/>
              <a:buChar char="-"/>
            </a:pPr>
            <a:r>
              <a:t>challenges with frictional contact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Shape 35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3" name="Shape 35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7161" indent="-287161">
              <a:buSzPct val="75000"/>
              <a:buChar char="-"/>
            </a:pPr>
            <a:r>
              <a:t>acceleration level formulation earlier problems with discontinuous velocity </a:t>
            </a:r>
          </a:p>
          <a:p>
            <a:pPr marL="287161" indent="-287161">
              <a:buSzPct val="75000"/>
              <a:buChar char="-"/>
            </a:pPr>
            <a:r>
              <a:t>challenges with frictional contact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Shape 35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0" name="Shape 35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8" name="Shape 35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9" name="Shape 35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8" name="Shape 35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99" name="Shape 35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Shape 36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9" name="Shape 36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Shape 36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9" name="Shape 36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8" name="Shape 36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9" name="Shape 36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Shape 3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approach is not the only one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8" name="Shape 36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9" name="Shape 36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8" name="Shape 36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9" name="Shape 36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8" name="Shape 37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19" name="Shape 37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8" name="Shape 37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9" name="Shape 37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" name="Shape 37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9" name="Shape 37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Shape 37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0" name="Shape 37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impulses can be determined through global coupled solve, or pairwise iterative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Shape 38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5" name="Shape 38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7161" indent="-287161">
              <a:buSzPct val="75000"/>
              <a:buChar char="-"/>
            </a:pPr>
            <a:r>
              <a:t>Large part of overall computational cost</a:t>
            </a:r>
          </a:p>
          <a:p>
            <a:pPr marL="287161" indent="-287161">
              <a:buSzPct val="75000"/>
              <a:buChar char="-"/>
            </a:pPr>
            <a:r>
              <a:t>Two distinct tasks</a:t>
            </a:r>
          </a:p>
          <a:p>
            <a:pPr lvl="1" marL="757061" indent="-287161">
              <a:buSzPct val="75000"/>
              <a:buChar char="-"/>
            </a:pPr>
            <a:r>
              <a:t>Collision detection</a:t>
            </a:r>
          </a:p>
          <a:p>
            <a:pPr lvl="1" marL="757061" indent="-287161">
              <a:buSzPct val="75000"/>
              <a:buChar char="-"/>
            </a:pPr>
            <a:r>
              <a:t>Collision response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0" name="Shape 39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1" name="Shape 39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illustrate concepts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" name="Shape 39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9" name="Shape 39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resulting velocity is mass-weighted average of incoming velocities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Shape 39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3" name="Shape 39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resulting velocity is mass-weighted average of incoming velocities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hape 4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physical laws give us mathematical equations to solve - these are continuous equations</a:t>
            </a:r>
          </a:p>
          <a:p>
            <a:pPr/>
            <a:r>
              <a:t>to solve these numerically, we must discretize them  - conservation laws inform our choice of discretization - discretizations can themselves either conserve or not conserve these quantities.  While nonconservative discretizations are still use, designing numerical schemes that are numerically conservative as well can have advantages - both in visual quality, stability and accuracy.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9" name="Shape 39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0" name="Shape 39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compresses - stores energy - releases - rebound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0" name="Shape 39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1" name="Shape 39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TODO: simple animation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0" name="Shape 5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local conservation laws conserve things locally rather than globally - don’t want to lose mass in one part of the sim and add in another</a:t>
            </a:r>
          </a:p>
          <a:p>
            <a:pPr/>
            <a:r>
              <a:t>can also include sources and sinks on rhs	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Shape 5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instead of elastic forces between particles</a:t>
            </a:r>
          </a:p>
          <a:p>
            <a:pPr/>
            <a:r>
              <a:t>TODO: replace with white RB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5" name="Shape 6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helpful to think of rigid body as made of of particles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3" name="Shape 6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convenient to have an object space coordinate system in addition to the usual one (world space to distinguish)</a:t>
            </a:r>
          </a:p>
          <a:p>
            <a:pPr/>
            <a:r>
              <a:t>Object space coordinates fixed - convenient to put origin at com</a:t>
            </a:r>
          </a:p>
          <a:p>
            <a:pPr/>
            <a:r>
              <a:t>world space coordinates change - as body translates and rotates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8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copy 17">
    <p:bg>
      <p:bgPr>
        <a:gradFill flip="none" rotWithShape="1">
          <a:gsLst>
            <a:gs pos="0">
              <a:srgbClr val="000000"/>
            </a:gs>
            <a:gs pos="100000">
              <a:srgbClr val="58596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ne"/>
          <p:cNvSpPr/>
          <p:nvPr/>
        </p:nvSpPr>
        <p:spPr>
          <a:xfrm>
            <a:off x="546100" y="2286000"/>
            <a:ext cx="11912600" cy="127"/>
          </a:xfrm>
          <a:prstGeom prst="line">
            <a:avLst/>
          </a:prstGeom>
          <a:ln w="12700">
            <a:solidFill>
              <a:srgbClr val="FFA900"/>
            </a:solidFill>
            <a:miter lim="400000"/>
          </a:ln>
        </p:spPr>
        <p:txBody>
          <a:bodyPr lIns="0" tIns="0" rIns="0" bIns="0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2" name="Title Text"/>
          <p:cNvSpPr txBox="1"/>
          <p:nvPr>
            <p:ph type="title"/>
          </p:nvPr>
        </p:nvSpPr>
        <p:spPr>
          <a:xfrm>
            <a:off x="431800" y="304800"/>
            <a:ext cx="12128500" cy="22479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76200" tIns="76200" rIns="76200" bIns="76200">
            <a:noAutofit/>
          </a:bodyPr>
          <a:lstStyle>
            <a:lvl1pPr algn="l" defTabSz="457200">
              <a:lnSpc>
                <a:spcPct val="100000"/>
              </a:lnSpc>
              <a:spcBef>
                <a:spcPts val="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</a:tabLst>
              <a:defRPr sz="5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idx="1"/>
          </p:nvPr>
        </p:nvSpPr>
        <p:spPr>
          <a:xfrm>
            <a:off x="431800" y="2552700"/>
            <a:ext cx="12128500" cy="72263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  <p:txBody>
          <a:bodyPr lIns="76200" tIns="76200" rIns="76200" bIns="76200" anchor="t">
            <a:noAutofit/>
          </a:bodyPr>
          <a:lstStyle>
            <a:lvl1pPr marL="500066" indent="-500066" defTabSz="457200">
              <a:lnSpc>
                <a:spcPts val="5300"/>
              </a:lnSpc>
              <a:spcBef>
                <a:spcPts val="900"/>
              </a:spcBef>
              <a:buClr>
                <a:srgbClr val="FFA900"/>
              </a:buClr>
              <a:buSzPct val="110000"/>
              <a:buFontTx/>
              <a:buChar char="•"/>
              <a:tabLst>
                <a:tab pos="520700" algn="l"/>
                <a:tab pos="939800" algn="l"/>
                <a:tab pos="1854200" algn="l"/>
                <a:tab pos="2768600" algn="l"/>
                <a:tab pos="3683000" algn="l"/>
                <a:tab pos="4597400" algn="l"/>
                <a:tab pos="5511800" algn="l"/>
                <a:tab pos="6426200" algn="l"/>
                <a:tab pos="7340600" algn="l"/>
                <a:tab pos="8255000" algn="l"/>
                <a:tab pos="9169400" algn="l"/>
                <a:tab pos="10083800" algn="l"/>
                <a:tab pos="10998200" algn="l"/>
                <a:tab pos="11912600" algn="l"/>
              </a:tabLst>
              <a:defRPr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76457" indent="-427169" defTabSz="457200">
              <a:lnSpc>
                <a:spcPts val="4400"/>
              </a:lnSpc>
              <a:spcBef>
                <a:spcPts val="900"/>
              </a:spcBef>
              <a:buClr>
                <a:srgbClr val="FFA900"/>
              </a:buClr>
              <a:buSzPct val="110000"/>
              <a:buFontTx/>
              <a:buChar char="–"/>
              <a:tabLst>
                <a:tab pos="1663700" algn="l"/>
                <a:tab pos="1803400" algn="l"/>
                <a:tab pos="2578100" algn="l"/>
                <a:tab pos="3492500" algn="l"/>
                <a:tab pos="4406900" algn="l"/>
                <a:tab pos="5321300" algn="l"/>
                <a:tab pos="6235700" algn="l"/>
                <a:tab pos="7150100" algn="l"/>
                <a:tab pos="8064500" algn="l"/>
                <a:tab pos="8978900" algn="l"/>
                <a:tab pos="9893300" algn="l"/>
                <a:tab pos="10807700" algn="l"/>
                <a:tab pos="11722100" algn="l"/>
                <a:tab pos="12636500" algn="l"/>
              </a:tabLst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638312" indent="-338150" defTabSz="457200">
              <a:lnSpc>
                <a:spcPts val="3400"/>
              </a:lnSpc>
              <a:spcBef>
                <a:spcPts val="900"/>
              </a:spcBef>
              <a:buClr>
                <a:srgbClr val="FFA900"/>
              </a:buClr>
              <a:buSzPct val="110000"/>
              <a:buFontTx/>
              <a:buChar char="•"/>
              <a:tabLst>
                <a:tab pos="2171700" algn="l"/>
                <a:tab pos="28829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  <a:tab pos="11315700" algn="l"/>
                <a:tab pos="12230100" algn="l"/>
                <a:tab pos="131445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06694" indent="-357244" defTabSz="457200">
              <a:lnSpc>
                <a:spcPts val="3400"/>
              </a:lnSpc>
              <a:spcBef>
                <a:spcPts val="900"/>
              </a:spcBef>
              <a:buClr>
                <a:srgbClr val="FFA900"/>
              </a:buClr>
              <a:buSzPct val="110000"/>
              <a:buFontTx/>
              <a:buChar char="–"/>
              <a:tabLst>
                <a:tab pos="2895600" algn="l"/>
                <a:tab pos="3810000" algn="l"/>
                <a:tab pos="4254500" algn="l"/>
                <a:tab pos="4724400" algn="l"/>
                <a:tab pos="5638800" algn="l"/>
                <a:tab pos="6553200" algn="l"/>
                <a:tab pos="7467600" algn="l"/>
                <a:tab pos="8382000" algn="l"/>
                <a:tab pos="9296400" algn="l"/>
                <a:tab pos="10210800" algn="l"/>
                <a:tab pos="11125200" algn="l"/>
                <a:tab pos="12039600" algn="l"/>
                <a:tab pos="12954000" algn="l"/>
                <a:tab pos="138684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38465" indent="-338140" defTabSz="457200">
              <a:lnSpc>
                <a:spcPts val="3400"/>
              </a:lnSpc>
              <a:spcBef>
                <a:spcPts val="900"/>
              </a:spcBef>
              <a:buClr>
                <a:srgbClr val="FFA900"/>
              </a:buClr>
              <a:buSzPct val="110000"/>
              <a:buFontTx/>
              <a:buChar char="›"/>
              <a:tabLst>
                <a:tab pos="3467100" algn="l"/>
                <a:tab pos="4381500" algn="l"/>
                <a:tab pos="5295900" algn="l"/>
                <a:tab pos="5473700" algn="l"/>
                <a:tab pos="6210300" algn="l"/>
                <a:tab pos="7124700" algn="l"/>
                <a:tab pos="8039100" algn="l"/>
                <a:tab pos="8953500" algn="l"/>
                <a:tab pos="9867900" algn="l"/>
                <a:tab pos="10782300" algn="l"/>
                <a:tab pos="11696700" algn="l"/>
                <a:tab pos="12611100" algn="l"/>
                <a:tab pos="13525500" algn="l"/>
                <a:tab pos="14439900" algn="l"/>
              </a:tabLst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12700000" y="9467052"/>
            <a:ext cx="286668" cy="273584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57200">
              <a:lnSpc>
                <a:spcPts val="16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8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Image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Image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age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age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chemeClr val="accent1">
              <a:hueOff val="369196"/>
              <a:satOff val="13972"/>
              <a:lumOff val="-24493"/>
            </a:schemeClr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2.png"/><Relationship Id="rId4" Type="http://schemas.openxmlformats.org/officeDocument/2006/relationships/image" Target="../media/image144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image" Target="../media/image153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8" Type="http://schemas.openxmlformats.org/officeDocument/2006/relationships/image" Target="../media/image162.png"/><Relationship Id="rId9" Type="http://schemas.openxmlformats.org/officeDocument/2006/relationships/image" Target="../media/image163.pn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59.png"/><Relationship Id="rId9" Type="http://schemas.openxmlformats.org/officeDocument/2006/relationships/image" Target="../media/image168.png"/><Relationship Id="rId10" Type="http://schemas.openxmlformats.org/officeDocument/2006/relationships/image" Target="../media/image158.png"/><Relationship Id="rId11" Type="http://schemas.openxmlformats.org/officeDocument/2006/relationships/image" Target="../media/image16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59.png"/><Relationship Id="rId9" Type="http://schemas.openxmlformats.org/officeDocument/2006/relationships/image" Target="../media/image168.png"/><Relationship Id="rId10" Type="http://schemas.openxmlformats.org/officeDocument/2006/relationships/image" Target="../media/image158.pn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png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6.png"/><Relationship Id="rId8" Type="http://schemas.openxmlformats.org/officeDocument/2006/relationships/image" Target="../media/image167.png"/><Relationship Id="rId9" Type="http://schemas.openxmlformats.org/officeDocument/2006/relationships/image" Target="../media/image159.png"/><Relationship Id="rId10" Type="http://schemas.openxmlformats.org/officeDocument/2006/relationships/image" Target="../media/image168.png"/><Relationship Id="rId11" Type="http://schemas.openxmlformats.org/officeDocument/2006/relationships/image" Target="../media/image158.pn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59.png"/><Relationship Id="rId9" Type="http://schemas.openxmlformats.org/officeDocument/2006/relationships/image" Target="../media/image168.png"/><Relationship Id="rId10" Type="http://schemas.openxmlformats.org/officeDocument/2006/relationships/image" Target="../media/image158.png"/><Relationship Id="rId11" Type="http://schemas.openxmlformats.org/officeDocument/2006/relationships/image" Target="../media/image170.pn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59.png"/><Relationship Id="rId9" Type="http://schemas.openxmlformats.org/officeDocument/2006/relationships/image" Target="../media/image168.png"/><Relationship Id="rId10" Type="http://schemas.openxmlformats.org/officeDocument/2006/relationships/image" Target="../media/image158.png"/><Relationship Id="rId11" Type="http://schemas.openxmlformats.org/officeDocument/2006/relationships/image" Target="../media/image170.pn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png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6.png"/><Relationship Id="rId8" Type="http://schemas.openxmlformats.org/officeDocument/2006/relationships/image" Target="../media/image167.png"/><Relationship Id="rId9" Type="http://schemas.openxmlformats.org/officeDocument/2006/relationships/image" Target="../media/image168.png"/><Relationship Id="rId10" Type="http://schemas.openxmlformats.org/officeDocument/2006/relationships/image" Target="../media/image159.png"/><Relationship Id="rId11" Type="http://schemas.openxmlformats.org/officeDocument/2006/relationships/image" Target="../media/image158.png"/><Relationship Id="rId12" Type="http://schemas.openxmlformats.org/officeDocument/2006/relationships/image" Target="../media/image171.png"/><Relationship Id="rId13" Type="http://schemas.openxmlformats.org/officeDocument/2006/relationships/image" Target="../media/image172.png"/><Relationship Id="rId14" Type="http://schemas.openxmlformats.org/officeDocument/2006/relationships/image" Target="../media/image173.png"/><Relationship Id="rId15" Type="http://schemas.openxmlformats.org/officeDocument/2006/relationships/image" Target="../media/image174.pn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Relationship Id="rId4" Type="http://schemas.openxmlformats.org/officeDocument/2006/relationships/image" Target="../media/image159.png"/><Relationship Id="rId5" Type="http://schemas.openxmlformats.org/officeDocument/2006/relationships/image" Target="../media/image158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0" Type="http://schemas.openxmlformats.org/officeDocument/2006/relationships/image" Target="../media/image164.png"/><Relationship Id="rId11" Type="http://schemas.openxmlformats.org/officeDocument/2006/relationships/image" Target="../media/image165.png"/><Relationship Id="rId12" Type="http://schemas.openxmlformats.org/officeDocument/2006/relationships/image" Target="../media/image171.png"/><Relationship Id="rId13" Type="http://schemas.openxmlformats.org/officeDocument/2006/relationships/image" Target="../media/image177.png"/><Relationship Id="rId14" Type="http://schemas.openxmlformats.org/officeDocument/2006/relationships/image" Target="../media/image178.png"/><Relationship Id="rId15" Type="http://schemas.openxmlformats.org/officeDocument/2006/relationships/image" Target="../media/image172.png"/><Relationship Id="rId16" Type="http://schemas.openxmlformats.org/officeDocument/2006/relationships/image" Target="../media/image179.pn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9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59.png"/><Relationship Id="rId6" Type="http://schemas.openxmlformats.org/officeDocument/2006/relationships/image" Target="../media/image158.png"/><Relationship Id="rId7" Type="http://schemas.openxmlformats.org/officeDocument/2006/relationships/image" Target="../media/image175.png"/><Relationship Id="rId8" Type="http://schemas.openxmlformats.org/officeDocument/2006/relationships/image" Target="../media/image176.png"/><Relationship Id="rId9" Type="http://schemas.openxmlformats.org/officeDocument/2006/relationships/image" Target="../media/image156.png"/><Relationship Id="rId10" Type="http://schemas.openxmlformats.org/officeDocument/2006/relationships/image" Target="../media/image157.png"/><Relationship Id="rId11" Type="http://schemas.openxmlformats.org/officeDocument/2006/relationships/image" Target="../media/image164.png"/><Relationship Id="rId12" Type="http://schemas.openxmlformats.org/officeDocument/2006/relationships/image" Target="../media/image165.png"/><Relationship Id="rId13" Type="http://schemas.openxmlformats.org/officeDocument/2006/relationships/image" Target="../media/image171.png"/><Relationship Id="rId14" Type="http://schemas.openxmlformats.org/officeDocument/2006/relationships/image" Target="../media/image177.png"/><Relationship Id="rId15" Type="http://schemas.openxmlformats.org/officeDocument/2006/relationships/image" Target="../media/image178.png"/><Relationship Id="rId16" Type="http://schemas.openxmlformats.org/officeDocument/2006/relationships/image" Target="../media/image172.pn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Relationship Id="rId4" Type="http://schemas.openxmlformats.org/officeDocument/2006/relationships/image" Target="../media/image159.png"/><Relationship Id="rId5" Type="http://schemas.openxmlformats.org/officeDocument/2006/relationships/image" Target="../media/image158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0" Type="http://schemas.openxmlformats.org/officeDocument/2006/relationships/image" Target="../media/image164.png"/><Relationship Id="rId11" Type="http://schemas.openxmlformats.org/officeDocument/2006/relationships/image" Target="../media/image165.png"/><Relationship Id="rId12" Type="http://schemas.openxmlformats.org/officeDocument/2006/relationships/image" Target="../media/image171.png"/><Relationship Id="rId13" Type="http://schemas.openxmlformats.org/officeDocument/2006/relationships/image" Target="../media/image177.png"/><Relationship Id="rId14" Type="http://schemas.openxmlformats.org/officeDocument/2006/relationships/image" Target="../media/image178.png"/><Relationship Id="rId15" Type="http://schemas.openxmlformats.org/officeDocument/2006/relationships/image" Target="../media/image172.png"/><Relationship Id="rId16" Type="http://schemas.openxmlformats.org/officeDocument/2006/relationships/image" Target="../media/image179.pn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png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png"/><Relationship Id="rId3" Type="http://schemas.openxmlformats.org/officeDocument/2006/relationships/image" Target="../media/image185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17.pn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png"/><Relationship Id="rId3" Type="http://schemas.openxmlformats.org/officeDocument/2006/relationships/image" Target="../media/image185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png"/><Relationship Id="rId3" Type="http://schemas.openxmlformats.org/officeDocument/2006/relationships/image" Target="../media/image185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png"/><Relationship Id="rId3" Type="http://schemas.openxmlformats.org/officeDocument/2006/relationships/image" Target="../media/image185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png"/><Relationship Id="rId3" Type="http://schemas.openxmlformats.org/officeDocument/2006/relationships/image" Target="../media/image185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6.pn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7.pn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8.pn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1.pn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2.pn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94.pn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95.pn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95.pn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6.pn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7.pn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image" Target="../media/image202.png"/><Relationship Id="rId8" Type="http://schemas.openxmlformats.org/officeDocument/2006/relationships/image" Target="../media/image203.pn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198.png"/><Relationship Id="rId7" Type="http://schemas.openxmlformats.org/officeDocument/2006/relationships/image" Target="../media/image204.pn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7.png"/><Relationship Id="rId6" Type="http://schemas.openxmlformats.org/officeDocument/2006/relationships/image" Target="../media/image208.pn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5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6.png"/><Relationship Id="rId7" Type="http://schemas.openxmlformats.org/officeDocument/2006/relationships/image" Target="../media/image217.png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5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6" Type="http://schemas.openxmlformats.org/officeDocument/2006/relationships/image" Target="../media/image216.png"/><Relationship Id="rId7" Type="http://schemas.openxmlformats.org/officeDocument/2006/relationships/image" Target="../media/image218.png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6.png"/><Relationship Id="rId4" Type="http://schemas.openxmlformats.org/officeDocument/2006/relationships/image" Target="../media/image219.png"/><Relationship Id="rId5" Type="http://schemas.openxmlformats.org/officeDocument/2006/relationships/image" Target="../media/image211.png"/><Relationship Id="rId6" Type="http://schemas.openxmlformats.org/officeDocument/2006/relationships/image" Target="../media/image212.png"/><Relationship Id="rId7" Type="http://schemas.openxmlformats.org/officeDocument/2006/relationships/image" Target="../media/image213.png"/><Relationship Id="rId8" Type="http://schemas.openxmlformats.org/officeDocument/2006/relationships/image" Target="../media/image214.png"/></Relationships>
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6.png"/><Relationship Id="rId4" Type="http://schemas.openxmlformats.org/officeDocument/2006/relationships/image" Target="../media/image219.png"/><Relationship Id="rId5" Type="http://schemas.openxmlformats.org/officeDocument/2006/relationships/image" Target="../media/image211.png"/><Relationship Id="rId6" Type="http://schemas.openxmlformats.org/officeDocument/2006/relationships/image" Target="../media/image212.png"/><Relationship Id="rId7" Type="http://schemas.openxmlformats.org/officeDocument/2006/relationships/image" Target="../media/image220.png"/><Relationship Id="rId8" Type="http://schemas.openxmlformats.org/officeDocument/2006/relationships/image" Target="../media/image213.png"/><Relationship Id="rId9" Type="http://schemas.openxmlformats.org/officeDocument/2006/relationships/image" Target="../media/image214.png"/></Relationships>

</file>

<file path=ppt/slides/_rels/slide1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1.png"/><Relationship Id="rId3" Type="http://schemas.openxmlformats.org/officeDocument/2006/relationships/image" Target="../media/image222.png"/><Relationship Id="rId4" Type="http://schemas.openxmlformats.org/officeDocument/2006/relationships/image" Target="../media/image2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4.png"/><Relationship Id="rId3" Type="http://schemas.openxmlformats.org/officeDocument/2006/relationships/image" Target="../media/image212.png"/><Relationship Id="rId4" Type="http://schemas.openxmlformats.org/officeDocument/2006/relationships/image" Target="../media/image214.png"/><Relationship Id="rId5" Type="http://schemas.openxmlformats.org/officeDocument/2006/relationships/image" Target="../media/image225.png"/><Relationship Id="rId6" Type="http://schemas.openxmlformats.org/officeDocument/2006/relationships/image" Target="../media/image211.png"/><Relationship Id="rId7" Type="http://schemas.openxmlformats.org/officeDocument/2006/relationships/image" Target="../media/image220.png"/><Relationship Id="rId8" Type="http://schemas.openxmlformats.org/officeDocument/2006/relationships/image" Target="../media/image226.png"/><Relationship Id="rId9" Type="http://schemas.openxmlformats.org/officeDocument/2006/relationships/image" Target="../media/image227.png"/></Relationships>

</file>

<file path=ppt/slides/_rels/slide1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7.png"/><Relationship Id="rId4" Type="http://schemas.openxmlformats.org/officeDocument/2006/relationships/image" Target="../media/image228.png"/></Relationships>

</file>

<file path=ppt/slides/_rels/slide1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2.png"/><Relationship Id="rId4" Type="http://schemas.openxmlformats.org/officeDocument/2006/relationships/image" Target="../media/image229.png"/><Relationship Id="rId5" Type="http://schemas.openxmlformats.org/officeDocument/2006/relationships/image" Target="../media/image211.png"/><Relationship Id="rId6" Type="http://schemas.openxmlformats.org/officeDocument/2006/relationships/image" Target="../media/image220.png"/></Relationships>

</file>

<file path=ppt/slides/_rels/slide1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2.png"/><Relationship Id="rId4" Type="http://schemas.openxmlformats.org/officeDocument/2006/relationships/image" Target="../media/image229.png"/><Relationship Id="rId5" Type="http://schemas.openxmlformats.org/officeDocument/2006/relationships/image" Target="../media/image211.png"/><Relationship Id="rId6" Type="http://schemas.openxmlformats.org/officeDocument/2006/relationships/image" Target="../media/image220.png"/></Relationships>

</file>

<file path=ppt/slides/_rels/slide1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2.png"/><Relationship Id="rId4" Type="http://schemas.openxmlformats.org/officeDocument/2006/relationships/image" Target="../media/image229.png"/><Relationship Id="rId5" Type="http://schemas.openxmlformats.org/officeDocument/2006/relationships/image" Target="../media/image211.png"/><Relationship Id="rId6" Type="http://schemas.openxmlformats.org/officeDocument/2006/relationships/image" Target="../media/image220.png"/></Relationships>

</file>

<file path=ppt/slides/_rels/slide1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Relationship Id="rId3" Type="http://schemas.openxmlformats.org/officeDocument/2006/relationships/image" Target="../media/image230.png"/><Relationship Id="rId4" Type="http://schemas.openxmlformats.org/officeDocument/2006/relationships/image" Target="../media/image231.png"/></Relationships>

</file>

<file path=ppt/slides/_rels/slide1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2.png"/></Relationships>

</file>

<file path=ppt/slides/_rels/slide1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3.png"/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Relationship Id="rId8" Type="http://schemas.openxmlformats.org/officeDocument/2006/relationships/image" Target="../media/image239.png"/><Relationship Id="rId9" Type="http://schemas.openxmlformats.org/officeDocument/2006/relationships/image" Target="../media/image240.png"/><Relationship Id="rId10" Type="http://schemas.openxmlformats.org/officeDocument/2006/relationships/image" Target="../media/image241.png"/><Relationship Id="rId11" Type="http://schemas.openxmlformats.org/officeDocument/2006/relationships/image" Target="../media/image242.png"/><Relationship Id="rId12" Type="http://schemas.openxmlformats.org/officeDocument/2006/relationships/image" Target="../media/image243.png"/><Relationship Id="rId13" Type="http://schemas.openxmlformats.org/officeDocument/2006/relationships/image" Target="../media/image244.png"/></Relationships>
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5.png"/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Relationship Id="rId8" Type="http://schemas.openxmlformats.org/officeDocument/2006/relationships/image" Target="../media/image239.png"/><Relationship Id="rId9" Type="http://schemas.openxmlformats.org/officeDocument/2006/relationships/image" Target="../media/image240.png"/><Relationship Id="rId10" Type="http://schemas.openxmlformats.org/officeDocument/2006/relationships/image" Target="../media/image241.png"/><Relationship Id="rId11" Type="http://schemas.openxmlformats.org/officeDocument/2006/relationships/image" Target="../media/image242.png"/><Relationship Id="rId12" Type="http://schemas.openxmlformats.org/officeDocument/2006/relationships/image" Target="../media/image243.png"/></Relationships>

</file>

<file path=ppt/slides/_rels/slide1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6.png"/></Relationships>

</file>

<file path=ppt/slides/_rels/slide1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2.png"/></Relationships>

</file>

<file path=ppt/slides/_rels/slide1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7.png"/><Relationship Id="rId3" Type="http://schemas.openxmlformats.org/officeDocument/2006/relationships/image" Target="../media/image112.png"/></Relationships>

</file>

<file path=ppt/slides/_rels/slide1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2.png"/><Relationship Id="rId3" Type="http://schemas.openxmlformats.org/officeDocument/2006/relationships/image" Target="../media/image247.png"/></Relationships>

</file>

<file path=ppt/slides/_rels/slide1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8.png"/><Relationship Id="rId3" Type="http://schemas.openxmlformats.org/officeDocument/2006/relationships/image" Target="../media/image249.png"/><Relationship Id="rId4" Type="http://schemas.openxmlformats.org/officeDocument/2006/relationships/image" Target="../media/image250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251.png"/><Relationship Id="rId9" Type="http://schemas.openxmlformats.org/officeDocument/2006/relationships/image" Target="../media/image252.png"/><Relationship Id="rId10" Type="http://schemas.openxmlformats.org/officeDocument/2006/relationships/image" Target="../media/image253.png"/></Relationships>

</file>

<file path=ppt/slides/_rels/slide1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4.png"/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5" Type="http://schemas.openxmlformats.org/officeDocument/2006/relationships/image" Target="../media/image257.png"/><Relationship Id="rId6" Type="http://schemas.openxmlformats.org/officeDocument/2006/relationships/image" Target="../media/image258.png"/><Relationship Id="rId7" Type="http://schemas.openxmlformats.org/officeDocument/2006/relationships/image" Target="../media/image259.png"/><Relationship Id="rId8" Type="http://schemas.openxmlformats.org/officeDocument/2006/relationships/image" Target="../media/image260.png"/><Relationship Id="rId9" Type="http://schemas.openxmlformats.org/officeDocument/2006/relationships/image" Target="../media/image261.png"/></Relationships>

</file>

<file path=ppt/slides/_rels/slide1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2.png"/><Relationship Id="rId3" Type="http://schemas.openxmlformats.org/officeDocument/2006/relationships/image" Target="../media/image249.png"/><Relationship Id="rId4" Type="http://schemas.openxmlformats.org/officeDocument/2006/relationships/image" Target="../media/image250.png"/><Relationship Id="rId5" Type="http://schemas.openxmlformats.org/officeDocument/2006/relationships/image" Target="../media/image263.png"/><Relationship Id="rId6" Type="http://schemas.openxmlformats.org/officeDocument/2006/relationships/image" Target="../media/image255.png"/><Relationship Id="rId7" Type="http://schemas.openxmlformats.org/officeDocument/2006/relationships/image" Target="../media/image256.png"/><Relationship Id="rId8" Type="http://schemas.openxmlformats.org/officeDocument/2006/relationships/image" Target="../media/image264.png"/><Relationship Id="rId9" Type="http://schemas.openxmlformats.org/officeDocument/2006/relationships/image" Target="../media/image265.png"/><Relationship Id="rId10" Type="http://schemas.openxmlformats.org/officeDocument/2006/relationships/image" Target="../media/image253.png"/><Relationship Id="rId11" Type="http://schemas.openxmlformats.org/officeDocument/2006/relationships/image" Target="../media/image25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6.png"/><Relationship Id="rId3" Type="http://schemas.openxmlformats.org/officeDocument/2006/relationships/image" Target="../media/image249.png"/><Relationship Id="rId4" Type="http://schemas.openxmlformats.org/officeDocument/2006/relationships/image" Target="../media/image250.png"/><Relationship Id="rId5" Type="http://schemas.openxmlformats.org/officeDocument/2006/relationships/image" Target="../media/image267.png"/><Relationship Id="rId6" Type="http://schemas.openxmlformats.org/officeDocument/2006/relationships/image" Target="../media/image255.png"/><Relationship Id="rId7" Type="http://schemas.openxmlformats.org/officeDocument/2006/relationships/image" Target="../media/image256.png"/><Relationship Id="rId8" Type="http://schemas.openxmlformats.org/officeDocument/2006/relationships/image" Target="../media/image268.png"/><Relationship Id="rId9" Type="http://schemas.openxmlformats.org/officeDocument/2006/relationships/image" Target="../media/image269.png"/><Relationship Id="rId10" Type="http://schemas.openxmlformats.org/officeDocument/2006/relationships/image" Target="../media/image270.png"/><Relationship Id="rId11" Type="http://schemas.openxmlformats.org/officeDocument/2006/relationships/image" Target="../media/image271.png"/><Relationship Id="rId12" Type="http://schemas.openxmlformats.org/officeDocument/2006/relationships/image" Target="../media/image272.png"/><Relationship Id="rId13" Type="http://schemas.openxmlformats.org/officeDocument/2006/relationships/image" Target="../media/image264.png"/></Relationships>

</file>

<file path=ppt/slides/_rels/slide1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9.png"/><Relationship Id="rId5" Type="http://schemas.openxmlformats.org/officeDocument/2006/relationships/image" Target="../media/image273.png"/><Relationship Id="rId6" Type="http://schemas.openxmlformats.org/officeDocument/2006/relationships/image" Target="../media/image274.png"/></Relationships>

</file>

<file path=ppt/slides/_rels/slide1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5.png"/></Relationships>

</file>

<file path=ppt/slides/_rels/slide1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6.png"/><Relationship Id="rId3" Type="http://schemas.openxmlformats.org/officeDocument/2006/relationships/image" Target="../media/image277.png"/><Relationship Id="rId4" Type="http://schemas.openxmlformats.org/officeDocument/2006/relationships/image" Target="../media/image278.png"/><Relationship Id="rId5" Type="http://schemas.openxmlformats.org/officeDocument/2006/relationships/image" Target="../media/image279.png"/><Relationship Id="rId6" Type="http://schemas.openxmlformats.org/officeDocument/2006/relationships/image" Target="../media/image280.png"/><Relationship Id="rId7" Type="http://schemas.openxmlformats.org/officeDocument/2006/relationships/image" Target="../media/image281.png"/><Relationship Id="rId8" Type="http://schemas.openxmlformats.org/officeDocument/2006/relationships/image" Target="../media/image282.png"/><Relationship Id="rId9" Type="http://schemas.openxmlformats.org/officeDocument/2006/relationships/image" Target="../media/image283.png"/><Relationship Id="rId10" Type="http://schemas.openxmlformats.org/officeDocument/2006/relationships/image" Target="../media/image284.png"/><Relationship Id="rId11" Type="http://schemas.openxmlformats.org/officeDocument/2006/relationships/image" Target="../media/image285.png"/><Relationship Id="rId12" Type="http://schemas.openxmlformats.org/officeDocument/2006/relationships/image" Target="../media/image286.png"/><Relationship Id="rId13" Type="http://schemas.openxmlformats.org/officeDocument/2006/relationships/image" Target="../media/image287.png"/><Relationship Id="rId14" Type="http://schemas.openxmlformats.org/officeDocument/2006/relationships/image" Target="../media/image288.png"/><Relationship Id="rId15" Type="http://schemas.openxmlformats.org/officeDocument/2006/relationships/image" Target="../media/image289.png"/><Relationship Id="rId16" Type="http://schemas.openxmlformats.org/officeDocument/2006/relationships/image" Target="../media/image290.png"/><Relationship Id="rId17" Type="http://schemas.openxmlformats.org/officeDocument/2006/relationships/image" Target="../media/image291.png"/><Relationship Id="rId18" Type="http://schemas.openxmlformats.org/officeDocument/2006/relationships/image" Target="../media/image292.png"/><Relationship Id="rId19" Type="http://schemas.openxmlformats.org/officeDocument/2006/relationships/image" Target="../media/image293.png"/><Relationship Id="rId20" Type="http://schemas.openxmlformats.org/officeDocument/2006/relationships/image" Target="../media/image294.png"/><Relationship Id="rId21" Type="http://schemas.openxmlformats.org/officeDocument/2006/relationships/image" Target="../media/image295.png"/><Relationship Id="rId22" Type="http://schemas.openxmlformats.org/officeDocument/2006/relationships/image" Target="../media/image296.png"/><Relationship Id="rId23" Type="http://schemas.openxmlformats.org/officeDocument/2006/relationships/image" Target="../media/image297.png"/><Relationship Id="rId24" Type="http://schemas.openxmlformats.org/officeDocument/2006/relationships/image" Target="../media/image298.png"/><Relationship Id="rId25" Type="http://schemas.openxmlformats.org/officeDocument/2006/relationships/image" Target="../media/image299.png"/><Relationship Id="rId26" Type="http://schemas.openxmlformats.org/officeDocument/2006/relationships/image" Target="../media/image300.png"/><Relationship Id="rId27" Type="http://schemas.openxmlformats.org/officeDocument/2006/relationships/image" Target="../media/image301.png"/><Relationship Id="rId28" Type="http://schemas.openxmlformats.org/officeDocument/2006/relationships/image" Target="../media/image302.png"/></Relationships>

</file>

<file path=ppt/slides/_rels/slide1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303.png"/></Relationships>

</file>

<file path=ppt/slides/_rels/slide1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30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
</file>

<file path=ppt/slides/_rels/slide1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5.png"/><Relationship Id="rId3" Type="http://schemas.openxmlformats.org/officeDocument/2006/relationships/image" Target="../media/image306.png"/><Relationship Id="rId4" Type="http://schemas.openxmlformats.org/officeDocument/2006/relationships/image" Target="../media/image307.png"/></Relationships>

</file>

<file path=ppt/slides/_rels/slide1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8.png"/><Relationship Id="rId3" Type="http://schemas.openxmlformats.org/officeDocument/2006/relationships/image" Target="../media/image309.png"/><Relationship Id="rId4" Type="http://schemas.openxmlformats.org/officeDocument/2006/relationships/image" Target="../media/image310.png"/><Relationship Id="rId5" Type="http://schemas.openxmlformats.org/officeDocument/2006/relationships/image" Target="../media/image311.png"/><Relationship Id="rId6" Type="http://schemas.openxmlformats.org/officeDocument/2006/relationships/image" Target="../media/image312.png"/></Relationships>

</file>

<file path=ppt/slides/_rels/slide1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3.png"/><Relationship Id="rId3" Type="http://schemas.openxmlformats.org/officeDocument/2006/relationships/image" Target="../media/image314.png"/><Relationship Id="rId4" Type="http://schemas.openxmlformats.org/officeDocument/2006/relationships/image" Target="../media/image315.png"/><Relationship Id="rId5" Type="http://schemas.openxmlformats.org/officeDocument/2006/relationships/image" Target="../media/image316.png"/></Relationships>

</file>

<file path=ppt/slides/_rels/slide1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5.png"/><Relationship Id="rId3" Type="http://schemas.openxmlformats.org/officeDocument/2006/relationships/image" Target="../media/image316.png"/><Relationship Id="rId4" Type="http://schemas.openxmlformats.org/officeDocument/2006/relationships/image" Target="../media/image317.png"/><Relationship Id="rId5" Type="http://schemas.openxmlformats.org/officeDocument/2006/relationships/image" Target="../media/image318.png"/><Relationship Id="rId6" Type="http://schemas.openxmlformats.org/officeDocument/2006/relationships/image" Target="../media/image319.png"/></Relationships>

</file>

<file path=ppt/slides/_rels/slide1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7.png"/><Relationship Id="rId3" Type="http://schemas.openxmlformats.org/officeDocument/2006/relationships/image" Target="../media/image320.png"/></Relationships>

</file>

<file path=ppt/slides/_rels/slide1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1.png"/><Relationship Id="rId3" Type="http://schemas.openxmlformats.org/officeDocument/2006/relationships/image" Target="../media/image322.png"/><Relationship Id="rId4" Type="http://schemas.openxmlformats.org/officeDocument/2006/relationships/image" Target="../media/image323.png"/><Relationship Id="rId5" Type="http://schemas.openxmlformats.org/officeDocument/2006/relationships/image" Target="../media/image324.png"/><Relationship Id="rId6" Type="http://schemas.openxmlformats.org/officeDocument/2006/relationships/image" Target="../media/image325.png"/><Relationship Id="rId7" Type="http://schemas.openxmlformats.org/officeDocument/2006/relationships/image" Target="../media/image3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2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1.png"/><Relationship Id="rId3" Type="http://schemas.openxmlformats.org/officeDocument/2006/relationships/image" Target="../media/image322.png"/><Relationship Id="rId4" Type="http://schemas.openxmlformats.org/officeDocument/2006/relationships/image" Target="../media/image323.png"/><Relationship Id="rId5" Type="http://schemas.openxmlformats.org/officeDocument/2006/relationships/image" Target="../media/image324.png"/><Relationship Id="rId6" Type="http://schemas.openxmlformats.org/officeDocument/2006/relationships/image" Target="../media/image327.png"/><Relationship Id="rId7" Type="http://schemas.openxmlformats.org/officeDocument/2006/relationships/image" Target="../media/image326.png"/></Relationships>

</file>

<file path=ppt/slides/_rels/slide2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8.png"/></Relationships>

</file>

<file path=ppt/slides/_rels/slide2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9.png"/><Relationship Id="rId3" Type="http://schemas.openxmlformats.org/officeDocument/2006/relationships/image" Target="../media/image330.png"/></Relationships>

</file>

<file path=ppt/slides/_rels/slide2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1.png"/><Relationship Id="rId3" Type="http://schemas.openxmlformats.org/officeDocument/2006/relationships/image" Target="../media/image322.png"/><Relationship Id="rId4" Type="http://schemas.openxmlformats.org/officeDocument/2006/relationships/image" Target="../media/image323.png"/><Relationship Id="rId5" Type="http://schemas.openxmlformats.org/officeDocument/2006/relationships/image" Target="../media/image324.png"/><Relationship Id="rId6" Type="http://schemas.openxmlformats.org/officeDocument/2006/relationships/image" Target="../media/image331.png"/><Relationship Id="rId7" Type="http://schemas.openxmlformats.org/officeDocument/2006/relationships/image" Target="../media/image326.png"/><Relationship Id="rId8" Type="http://schemas.openxmlformats.org/officeDocument/2006/relationships/image" Target="../media/image332.png"/><Relationship Id="rId9" Type="http://schemas.openxmlformats.org/officeDocument/2006/relationships/image" Target="../media/image333.png"/></Relationships>

</file>

<file path=ppt/slides/_rels/slide2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1.png"/><Relationship Id="rId3" Type="http://schemas.openxmlformats.org/officeDocument/2006/relationships/image" Target="../media/image322.png"/><Relationship Id="rId4" Type="http://schemas.openxmlformats.org/officeDocument/2006/relationships/image" Target="../media/image323.png"/><Relationship Id="rId5" Type="http://schemas.openxmlformats.org/officeDocument/2006/relationships/image" Target="../media/image324.png"/><Relationship Id="rId6" Type="http://schemas.openxmlformats.org/officeDocument/2006/relationships/image" Target="../media/image334.png"/><Relationship Id="rId7" Type="http://schemas.openxmlformats.org/officeDocument/2006/relationships/image" Target="../media/image326.png"/><Relationship Id="rId8" Type="http://schemas.openxmlformats.org/officeDocument/2006/relationships/image" Target="../media/image332.png"/><Relationship Id="rId9" Type="http://schemas.openxmlformats.org/officeDocument/2006/relationships/image" Target="../media/image333.png"/><Relationship Id="rId10" Type="http://schemas.openxmlformats.org/officeDocument/2006/relationships/image" Target="../media/image335.png"/><Relationship Id="rId11" Type="http://schemas.openxmlformats.org/officeDocument/2006/relationships/image" Target="../media/image336.png"/></Relationships>

</file>

<file path=ppt/slides/_rels/slide2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1.png"/><Relationship Id="rId4" Type="http://schemas.openxmlformats.org/officeDocument/2006/relationships/image" Target="../media/image322.png"/><Relationship Id="rId5" Type="http://schemas.openxmlformats.org/officeDocument/2006/relationships/image" Target="../media/image323.png"/><Relationship Id="rId6" Type="http://schemas.openxmlformats.org/officeDocument/2006/relationships/image" Target="../media/image324.png"/><Relationship Id="rId7" Type="http://schemas.openxmlformats.org/officeDocument/2006/relationships/image" Target="../media/image335.png"/><Relationship Id="rId8" Type="http://schemas.openxmlformats.org/officeDocument/2006/relationships/image" Target="../media/image337.png"/></Relationships>

</file>

<file path=ppt/slides/_rels/slide2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1.png"/><Relationship Id="rId4" Type="http://schemas.openxmlformats.org/officeDocument/2006/relationships/image" Target="../media/image322.png"/><Relationship Id="rId5" Type="http://schemas.openxmlformats.org/officeDocument/2006/relationships/image" Target="../media/image323.png"/><Relationship Id="rId6" Type="http://schemas.openxmlformats.org/officeDocument/2006/relationships/image" Target="../media/image324.png"/></Relationships>

</file>

<file path=ppt/slides/_rels/slide2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1.png"/><Relationship Id="rId3" Type="http://schemas.openxmlformats.org/officeDocument/2006/relationships/image" Target="../media/image323.png"/><Relationship Id="rId4" Type="http://schemas.openxmlformats.org/officeDocument/2006/relationships/image" Target="../media/image322.png"/><Relationship Id="rId5" Type="http://schemas.openxmlformats.org/officeDocument/2006/relationships/image" Target="../media/image324.png"/><Relationship Id="rId6" Type="http://schemas.openxmlformats.org/officeDocument/2006/relationships/image" Target="../media/image335.png"/><Relationship Id="rId7" Type="http://schemas.openxmlformats.org/officeDocument/2006/relationships/image" Target="../media/image338.png"/><Relationship Id="rId8" Type="http://schemas.openxmlformats.org/officeDocument/2006/relationships/image" Target="../media/image339.png"/><Relationship Id="rId9" Type="http://schemas.openxmlformats.org/officeDocument/2006/relationships/image" Target="../media/image340.png"/><Relationship Id="rId10" Type="http://schemas.openxmlformats.org/officeDocument/2006/relationships/image" Target="../media/image34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
</file>

<file path=ppt/slides/_rels/slide2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2.png"/><Relationship Id="rId3" Type="http://schemas.openxmlformats.org/officeDocument/2006/relationships/image" Target="../media/image343.png"/><Relationship Id="rId4" Type="http://schemas.openxmlformats.org/officeDocument/2006/relationships/image" Target="../media/image344.png"/><Relationship Id="rId5" Type="http://schemas.openxmlformats.org/officeDocument/2006/relationships/image" Target="../media/image345.png"/><Relationship Id="rId6" Type="http://schemas.openxmlformats.org/officeDocument/2006/relationships/image" Target="../media/image346.png"/><Relationship Id="rId7" Type="http://schemas.openxmlformats.org/officeDocument/2006/relationships/image" Target="../media/image347.png"/><Relationship Id="rId8" Type="http://schemas.openxmlformats.org/officeDocument/2006/relationships/image" Target="../media/image348.png"/></Relationships>

</file>

<file path=ppt/slides/_rels/slide2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9.png"/><Relationship Id="rId3" Type="http://schemas.openxmlformats.org/officeDocument/2006/relationships/image" Target="../media/image350.png"/><Relationship Id="rId4" Type="http://schemas.openxmlformats.org/officeDocument/2006/relationships/image" Target="../media/image351.png"/><Relationship Id="rId5" Type="http://schemas.openxmlformats.org/officeDocument/2006/relationships/image" Target="../media/image342.png"/><Relationship Id="rId6" Type="http://schemas.openxmlformats.org/officeDocument/2006/relationships/image" Target="../media/image343.png"/><Relationship Id="rId7" Type="http://schemas.openxmlformats.org/officeDocument/2006/relationships/image" Target="../media/image344.png"/><Relationship Id="rId8" Type="http://schemas.openxmlformats.org/officeDocument/2006/relationships/image" Target="../media/image345.png"/><Relationship Id="rId9" Type="http://schemas.openxmlformats.org/officeDocument/2006/relationships/image" Target="../media/image346.png"/></Relationships>

</file>

<file path=ppt/slides/_rels/slide2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2.png"/><Relationship Id="rId3" Type="http://schemas.openxmlformats.org/officeDocument/2006/relationships/image" Target="../media/image353.png"/><Relationship Id="rId4" Type="http://schemas.openxmlformats.org/officeDocument/2006/relationships/image" Target="../media/image354.png"/></Relationships>

</file>

<file path=ppt/slides/_rels/slide2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5.png"/><Relationship Id="rId3" Type="http://schemas.openxmlformats.org/officeDocument/2006/relationships/image" Target="../media/image356.png"/><Relationship Id="rId4" Type="http://schemas.openxmlformats.org/officeDocument/2006/relationships/image" Target="../media/image357.png"/><Relationship Id="rId5" Type="http://schemas.openxmlformats.org/officeDocument/2006/relationships/image" Target="../media/image358.png"/></Relationships>

</file>

<file path=ppt/slides/_rels/slide2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5.png"/><Relationship Id="rId3" Type="http://schemas.openxmlformats.org/officeDocument/2006/relationships/image" Target="../media/image354.png"/><Relationship Id="rId4" Type="http://schemas.openxmlformats.org/officeDocument/2006/relationships/image" Target="../media/image359.png"/></Relationships>

</file>

<file path=ppt/slides/_rels/slide2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5.png"/><Relationship Id="rId3" Type="http://schemas.openxmlformats.org/officeDocument/2006/relationships/image" Target="../media/image354.png"/><Relationship Id="rId4" Type="http://schemas.openxmlformats.org/officeDocument/2006/relationships/image" Target="../media/image359.png"/><Relationship Id="rId5" Type="http://schemas.openxmlformats.org/officeDocument/2006/relationships/image" Target="../media/image358.png"/></Relationships>

</file>

<file path=ppt/slides/_rels/slide2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5.png"/><Relationship Id="rId3" Type="http://schemas.openxmlformats.org/officeDocument/2006/relationships/image" Target="../media/image354.png"/><Relationship Id="rId4" Type="http://schemas.openxmlformats.org/officeDocument/2006/relationships/image" Target="../media/image359.png"/><Relationship Id="rId5" Type="http://schemas.openxmlformats.org/officeDocument/2006/relationships/image" Target="../media/image358.png"/><Relationship Id="rId6" Type="http://schemas.openxmlformats.org/officeDocument/2006/relationships/image" Target="../media/image360.png"/></Relationships>

</file>

<file path=ppt/slides/_rels/slide2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5.png"/><Relationship Id="rId3" Type="http://schemas.openxmlformats.org/officeDocument/2006/relationships/image" Target="../media/image361.png"/><Relationship Id="rId4" Type="http://schemas.openxmlformats.org/officeDocument/2006/relationships/image" Target="../media/image36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
</file>

<file path=ppt/slides/_rels/slide2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3.png"/><Relationship Id="rId3" Type="http://schemas.openxmlformats.org/officeDocument/2006/relationships/image" Target="../media/image364.png"/><Relationship Id="rId4" Type="http://schemas.openxmlformats.org/officeDocument/2006/relationships/image" Target="../media/image365.png"/></Relationships>

</file>

<file path=ppt/slides/_rels/slide2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6.png"/><Relationship Id="rId3" Type="http://schemas.openxmlformats.org/officeDocument/2006/relationships/image" Target="../media/image367.png"/></Relationships>

</file>

<file path=ppt/slides/_rels/slide2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8.png"/><Relationship Id="rId3" Type="http://schemas.openxmlformats.org/officeDocument/2006/relationships/image" Target="../media/image369.png"/><Relationship Id="rId4" Type="http://schemas.openxmlformats.org/officeDocument/2006/relationships/image" Target="../media/image370.png"/></Relationships>

</file>

<file path=ppt/slides/_rels/slide2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1.png"/><Relationship Id="rId3" Type="http://schemas.openxmlformats.org/officeDocument/2006/relationships/image" Target="../media/image372.png"/></Relationships>

</file>

<file path=ppt/slides/_rels/slide2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3.png"/><Relationship Id="rId3" Type="http://schemas.openxmlformats.org/officeDocument/2006/relationships/image" Target="../media/image374.png"/><Relationship Id="rId4" Type="http://schemas.openxmlformats.org/officeDocument/2006/relationships/image" Target="../media/image375.png"/><Relationship Id="rId5" Type="http://schemas.openxmlformats.org/officeDocument/2006/relationships/image" Target="../media/image376.png"/><Relationship Id="rId6" Type="http://schemas.openxmlformats.org/officeDocument/2006/relationships/image" Target="../media/image377.png"/><Relationship Id="rId7" Type="http://schemas.openxmlformats.org/officeDocument/2006/relationships/image" Target="../media/image378.png"/><Relationship Id="rId8" Type="http://schemas.openxmlformats.org/officeDocument/2006/relationships/image" Target="../media/image379.png"/><Relationship Id="rId9" Type="http://schemas.openxmlformats.org/officeDocument/2006/relationships/image" Target="../media/image380.png"/></Relationships>

</file>

<file path=ppt/slides/_rels/slide2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1.png"/><Relationship Id="rId3" Type="http://schemas.openxmlformats.org/officeDocument/2006/relationships/image" Target="../media/image373.png"/><Relationship Id="rId4" Type="http://schemas.openxmlformats.org/officeDocument/2006/relationships/image" Target="../media/image374.png"/><Relationship Id="rId5" Type="http://schemas.openxmlformats.org/officeDocument/2006/relationships/image" Target="../media/image379.png"/><Relationship Id="rId6" Type="http://schemas.openxmlformats.org/officeDocument/2006/relationships/image" Target="../media/image380.png"/></Relationships>

</file>

<file path=ppt/slides/_rels/slide2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3.png"/><Relationship Id="rId3" Type="http://schemas.openxmlformats.org/officeDocument/2006/relationships/image" Target="../media/image374.png"/><Relationship Id="rId4" Type="http://schemas.openxmlformats.org/officeDocument/2006/relationships/image" Target="../media/image382.png"/><Relationship Id="rId5" Type="http://schemas.openxmlformats.org/officeDocument/2006/relationships/image" Target="../media/image383.png"/><Relationship Id="rId6" Type="http://schemas.openxmlformats.org/officeDocument/2006/relationships/image" Target="../media/image379.png"/><Relationship Id="rId7" Type="http://schemas.openxmlformats.org/officeDocument/2006/relationships/image" Target="../media/image380.png"/></Relationships>

</file>

<file path=ppt/slides/_rels/slide2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4.png"/><Relationship Id="rId3" Type="http://schemas.openxmlformats.org/officeDocument/2006/relationships/image" Target="../media/image372.png"/><Relationship Id="rId4" Type="http://schemas.openxmlformats.org/officeDocument/2006/relationships/image" Target="../media/image385.png"/><Relationship Id="rId5" Type="http://schemas.openxmlformats.org/officeDocument/2006/relationships/image" Target="../media/image386.png"/><Relationship Id="rId6" Type="http://schemas.openxmlformats.org/officeDocument/2006/relationships/image" Target="../media/image387.png"/></Relationships>

</file>

<file path=ppt/slides/_rels/slide2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8.png"/><Relationship Id="rId3" Type="http://schemas.openxmlformats.org/officeDocument/2006/relationships/image" Target="../media/image389.png"/><Relationship Id="rId4" Type="http://schemas.openxmlformats.org/officeDocument/2006/relationships/image" Target="../media/image390.png"/><Relationship Id="rId5" Type="http://schemas.openxmlformats.org/officeDocument/2006/relationships/image" Target="../media/image391.png"/><Relationship Id="rId6" Type="http://schemas.openxmlformats.org/officeDocument/2006/relationships/image" Target="../media/image392.png"/><Relationship Id="rId7" Type="http://schemas.openxmlformats.org/officeDocument/2006/relationships/image" Target="../media/image393.png"/></Relationships>

</file>

<file path=ppt/slides/_rels/slide2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4.png"/></Relationships>

</file>

<file path=ppt/slides/_rels/slide2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5.png"/><Relationship Id="rId4" Type="http://schemas.openxmlformats.org/officeDocument/2006/relationships/image" Target="../media/image396.png"/><Relationship Id="rId5" Type="http://schemas.openxmlformats.org/officeDocument/2006/relationships/image" Target="../media/image397.png"/></Relationships>

</file>

<file path=ppt/slides/_rels/slide2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8.png"/><Relationship Id="rId4" Type="http://schemas.openxmlformats.org/officeDocument/2006/relationships/image" Target="../media/image399.png"/></Relationships>

</file>

<file path=ppt/slides/_rels/slide2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6.png"/><Relationship Id="rId3" Type="http://schemas.openxmlformats.org/officeDocument/2006/relationships/image" Target="../media/image400.png"/></Relationships>

</file>

<file path=ppt/slides/_rels/slide2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1.png"/></Relationships>

</file>

<file path=ppt/slides/_rels/slide2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.tif"/><Relationship Id="rId4" Type="http://schemas.openxmlformats.org/officeDocument/2006/relationships/image" Target="../media/image11.tif"/><Relationship Id="rId5" Type="http://schemas.openxmlformats.org/officeDocument/2006/relationships/image" Target="../media/image12.tif"/><Relationship Id="rId6" Type="http://schemas.openxmlformats.org/officeDocument/2006/relationships/image" Target="../media/image13.tif"/><Relationship Id="rId7" Type="http://schemas.openxmlformats.org/officeDocument/2006/relationships/image" Target="../media/image14.tif"/></Relationships>

</file>

<file path=ppt/slides/_rels/slide2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Relationship Id="rId4" Type="http://schemas.openxmlformats.org/officeDocument/2006/relationships/image" Target="../media/image14.tif"/><Relationship Id="rId5" Type="http://schemas.openxmlformats.org/officeDocument/2006/relationships/image" Target="../media/image10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2.png"/><Relationship Id="rId3" Type="http://schemas.openxmlformats.org/officeDocument/2006/relationships/image" Target="../media/image403.png"/><Relationship Id="rId4" Type="http://schemas.openxmlformats.org/officeDocument/2006/relationships/image" Target="../media/image404.png"/><Relationship Id="rId5" Type="http://schemas.openxmlformats.org/officeDocument/2006/relationships/image" Target="../media/image17.tif"/><Relationship Id="rId6" Type="http://schemas.openxmlformats.org/officeDocument/2006/relationships/image" Target="../media/image18.tif"/></Relationships>

</file>

<file path=ppt/slides/_rels/slide2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
</file>

<file path=ppt/slides/_rels/slide2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5.png"/><Relationship Id="rId4" Type="http://schemas.openxmlformats.org/officeDocument/2006/relationships/image" Target="../media/image406.png"/><Relationship Id="rId5" Type="http://schemas.openxmlformats.org/officeDocument/2006/relationships/image" Target="../media/image407.png"/><Relationship Id="rId6" Type="http://schemas.openxmlformats.org/officeDocument/2006/relationships/image" Target="../media/image408.png"/><Relationship Id="rId7" Type="http://schemas.openxmlformats.org/officeDocument/2006/relationships/image" Target="../media/image409.png"/><Relationship Id="rId8" Type="http://schemas.openxmlformats.org/officeDocument/2006/relationships/image" Target="../media/image410.png"/><Relationship Id="rId9" Type="http://schemas.openxmlformats.org/officeDocument/2006/relationships/image" Target="../media/image411.png"/></Relationships>

</file>

<file path=ppt/slides/_rels/slide2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5.png"/><Relationship Id="rId4" Type="http://schemas.openxmlformats.org/officeDocument/2006/relationships/image" Target="../media/image406.png"/><Relationship Id="rId5" Type="http://schemas.openxmlformats.org/officeDocument/2006/relationships/image" Target="../media/image407.png"/><Relationship Id="rId6" Type="http://schemas.openxmlformats.org/officeDocument/2006/relationships/image" Target="../media/image408.png"/><Relationship Id="rId7" Type="http://schemas.openxmlformats.org/officeDocument/2006/relationships/image" Target="../media/image409.png"/><Relationship Id="rId8" Type="http://schemas.openxmlformats.org/officeDocument/2006/relationships/image" Target="../media/image412.png"/><Relationship Id="rId9" Type="http://schemas.openxmlformats.org/officeDocument/2006/relationships/image" Target="../media/image413.png"/></Relationships>

</file>

<file path=ppt/slides/_rels/slide2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414.png"/><Relationship Id="rId6" Type="http://schemas.openxmlformats.org/officeDocument/2006/relationships/image" Target="../media/image415.png"/></Relationships>

</file>

<file path=ppt/slides/_rels/slide2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
</file>

<file path=ppt/slides/_rels/slide2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6.png"/><Relationship Id="rId3" Type="http://schemas.openxmlformats.org/officeDocument/2006/relationships/image" Target="../media/image417.png"/><Relationship Id="rId4" Type="http://schemas.openxmlformats.org/officeDocument/2006/relationships/image" Target="../media/image418.png"/><Relationship Id="rId5" Type="http://schemas.openxmlformats.org/officeDocument/2006/relationships/image" Target="../media/image419.png"/><Relationship Id="rId6" Type="http://schemas.openxmlformats.org/officeDocument/2006/relationships/image" Target="../media/image420.png"/><Relationship Id="rId7" Type="http://schemas.openxmlformats.org/officeDocument/2006/relationships/image" Target="../media/image421.png"/><Relationship Id="rId8" Type="http://schemas.openxmlformats.org/officeDocument/2006/relationships/image" Target="../media/image422.png"/><Relationship Id="rId9" Type="http://schemas.openxmlformats.org/officeDocument/2006/relationships/image" Target="../media/image423.png"/><Relationship Id="rId10" Type="http://schemas.openxmlformats.org/officeDocument/2006/relationships/image" Target="../media/image424.png"/></Relationships>

</file>

<file path=ppt/slides/_rels/slide2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6.png"/><Relationship Id="rId3" Type="http://schemas.openxmlformats.org/officeDocument/2006/relationships/image" Target="../media/image417.png"/><Relationship Id="rId4" Type="http://schemas.openxmlformats.org/officeDocument/2006/relationships/image" Target="../media/image418.png"/><Relationship Id="rId5" Type="http://schemas.openxmlformats.org/officeDocument/2006/relationships/image" Target="../media/image419.png"/><Relationship Id="rId6" Type="http://schemas.openxmlformats.org/officeDocument/2006/relationships/image" Target="../media/image420.png"/><Relationship Id="rId7" Type="http://schemas.openxmlformats.org/officeDocument/2006/relationships/image" Target="../media/image421.png"/><Relationship Id="rId8" Type="http://schemas.openxmlformats.org/officeDocument/2006/relationships/image" Target="../media/image422.png"/><Relationship Id="rId9" Type="http://schemas.openxmlformats.org/officeDocument/2006/relationships/image" Target="../media/image423.png"/><Relationship Id="rId10" Type="http://schemas.openxmlformats.org/officeDocument/2006/relationships/image" Target="../media/image4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6.png"/><Relationship Id="rId3" Type="http://schemas.openxmlformats.org/officeDocument/2006/relationships/image" Target="../media/image427.png"/><Relationship Id="rId4" Type="http://schemas.openxmlformats.org/officeDocument/2006/relationships/image" Target="../media/image428.png"/><Relationship Id="rId5" Type="http://schemas.openxmlformats.org/officeDocument/2006/relationships/image" Target="../media/image429.png"/><Relationship Id="rId6" Type="http://schemas.openxmlformats.org/officeDocument/2006/relationships/image" Target="../media/image430.png"/><Relationship Id="rId7" Type="http://schemas.openxmlformats.org/officeDocument/2006/relationships/image" Target="../media/image431.png"/><Relationship Id="rId8" Type="http://schemas.openxmlformats.org/officeDocument/2006/relationships/image" Target="../media/image432.png"/><Relationship Id="rId9" Type="http://schemas.openxmlformats.org/officeDocument/2006/relationships/image" Target="../media/image433.png"/><Relationship Id="rId10" Type="http://schemas.openxmlformats.org/officeDocument/2006/relationships/image" Target="../media/image434.png"/><Relationship Id="rId11" Type="http://schemas.openxmlformats.org/officeDocument/2006/relationships/image" Target="../media/image435.png"/><Relationship Id="rId12" Type="http://schemas.openxmlformats.org/officeDocument/2006/relationships/image" Target="../media/image436.png"/><Relationship Id="rId13" Type="http://schemas.openxmlformats.org/officeDocument/2006/relationships/image" Target="../media/image437.png"/></Relationships>

</file>

<file path=ppt/slides/_rels/slide2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6.png"/><Relationship Id="rId3" Type="http://schemas.openxmlformats.org/officeDocument/2006/relationships/image" Target="../media/image417.png"/><Relationship Id="rId4" Type="http://schemas.openxmlformats.org/officeDocument/2006/relationships/image" Target="../media/image418.png"/><Relationship Id="rId5" Type="http://schemas.openxmlformats.org/officeDocument/2006/relationships/image" Target="../media/image419.png"/><Relationship Id="rId6" Type="http://schemas.openxmlformats.org/officeDocument/2006/relationships/image" Target="../media/image420.png"/><Relationship Id="rId7" Type="http://schemas.openxmlformats.org/officeDocument/2006/relationships/image" Target="../media/image421.png"/><Relationship Id="rId8" Type="http://schemas.openxmlformats.org/officeDocument/2006/relationships/image" Target="../media/image438.png"/><Relationship Id="rId9" Type="http://schemas.openxmlformats.org/officeDocument/2006/relationships/image" Target="../media/image439.png"/><Relationship Id="rId10" Type="http://schemas.openxmlformats.org/officeDocument/2006/relationships/image" Target="../media/image440.png"/></Relationships>

</file>

<file path=ppt/slides/_rels/slide2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adamb@umbc.edu" TargetMode="External"/><Relationship Id="rId3" Type="http://schemas.openxmlformats.org/officeDocument/2006/relationships/hyperlink" Target="mailto:tamar@cs.ucr.edu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4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70.png"/><Relationship Id="rId6" Type="http://schemas.openxmlformats.org/officeDocument/2006/relationships/image" Target="../media/image7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5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85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2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Relationship Id="rId11" Type="http://schemas.openxmlformats.org/officeDocument/2006/relationships/image" Target="../media/image112.png"/><Relationship Id="rId12" Type="http://schemas.openxmlformats.org/officeDocument/2006/relationships/image" Target="../media/image11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8.tif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139.pn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Relationship Id="rId3" Type="http://schemas.openxmlformats.org/officeDocument/2006/relationships/image" Target="../media/image142.png"/><Relationship Id="rId4" Type="http://schemas.openxmlformats.org/officeDocument/2006/relationships/image" Target="../media/image143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2.png"/><Relationship Id="rId4" Type="http://schemas.openxmlformats.org/officeDocument/2006/relationships/image" Target="../media/image144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7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An Introduction to…"/>
          <p:cNvSpPr txBox="1"/>
          <p:nvPr>
            <p:ph type="title"/>
          </p:nvPr>
        </p:nvSpPr>
        <p:spPr>
          <a:xfrm>
            <a:off x="508000" y="2527300"/>
            <a:ext cx="11988800" cy="2413000"/>
          </a:xfrm>
          <a:prstGeom prst="rect">
            <a:avLst/>
          </a:prstGeom>
        </p:spPr>
        <p:txBody>
          <a:bodyPr/>
          <a:lstStyle/>
          <a:p>
            <a:pPr defTabSz="245363">
              <a:spcBef>
                <a:spcPts val="600"/>
              </a:spcBef>
              <a:defRPr sz="7560"/>
            </a:pPr>
            <a:r>
              <a:t>An Introduction to </a:t>
            </a:r>
          </a:p>
          <a:p>
            <a:pPr defTabSz="245363">
              <a:spcBef>
                <a:spcPts val="600"/>
              </a:spcBef>
              <a:defRPr sz="7560"/>
            </a:pPr>
            <a:r>
              <a:t>Physics-based Animation</a:t>
            </a:r>
          </a:p>
        </p:txBody>
      </p:sp>
      <p:sp>
        <p:nvSpPr>
          <p:cNvPr id="160" name="Adam Bargteil…"/>
          <p:cNvSpPr txBox="1"/>
          <p:nvPr/>
        </p:nvSpPr>
        <p:spPr>
          <a:xfrm>
            <a:off x="415875" y="6477000"/>
            <a:ext cx="633105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78358">
              <a:lnSpc>
                <a:spcPct val="90000"/>
              </a:lnSpc>
              <a:spcBef>
                <a:spcPts val="1500"/>
              </a:spcBef>
              <a:defRPr sz="6336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Adam Bargteil</a:t>
            </a:r>
          </a:p>
          <a:p>
            <a:pPr defTabSz="578358">
              <a:lnSpc>
                <a:spcPct val="90000"/>
              </a:lnSpc>
              <a:spcBef>
                <a:spcPts val="1500"/>
              </a:spcBef>
              <a:defRPr sz="3564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University of Maryland,</a:t>
            </a:r>
          </a:p>
          <a:p>
            <a:pPr defTabSz="578358">
              <a:lnSpc>
                <a:spcPct val="90000"/>
              </a:lnSpc>
              <a:spcBef>
                <a:spcPts val="1500"/>
              </a:spcBef>
              <a:defRPr sz="3564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Baltimore County</a:t>
            </a:r>
          </a:p>
        </p:txBody>
      </p:sp>
      <p:sp>
        <p:nvSpPr>
          <p:cNvPr id="161" name="Tamar Shinar…"/>
          <p:cNvSpPr txBox="1"/>
          <p:nvPr/>
        </p:nvSpPr>
        <p:spPr>
          <a:xfrm>
            <a:off x="6257875" y="6477000"/>
            <a:ext cx="633105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78358">
              <a:lnSpc>
                <a:spcPct val="90000"/>
              </a:lnSpc>
              <a:spcBef>
                <a:spcPts val="1500"/>
              </a:spcBef>
              <a:defRPr sz="6336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Tamar Shinar</a:t>
            </a:r>
          </a:p>
          <a:p>
            <a:pPr defTabSz="578358">
              <a:lnSpc>
                <a:spcPct val="90000"/>
              </a:lnSpc>
              <a:spcBef>
                <a:spcPts val="1500"/>
              </a:spcBef>
              <a:defRPr sz="3564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University of California,</a:t>
            </a:r>
          </a:p>
          <a:p>
            <a:pPr defTabSz="578358">
              <a:lnSpc>
                <a:spcPct val="90000"/>
              </a:lnSpc>
              <a:spcBef>
                <a:spcPts val="1500"/>
              </a:spcBef>
              <a:defRPr sz="3564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Riverside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he Great Tradeof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Great Tradeoff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0" y="3267471"/>
            <a:ext cx="589280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he approximation gets better"/>
          <p:cNvSpPr txBox="1"/>
          <p:nvPr/>
        </p:nvSpPr>
        <p:spPr>
          <a:xfrm>
            <a:off x="3463962" y="6236493"/>
            <a:ext cx="607687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the approximation gets better</a:t>
            </a:r>
          </a:p>
        </p:txBody>
      </p:sp>
      <p:sp>
        <p:nvSpPr>
          <p:cNvPr id="221" name="but"/>
          <p:cNvSpPr txBox="1"/>
          <p:nvPr/>
        </p:nvSpPr>
        <p:spPr>
          <a:xfrm>
            <a:off x="6106368" y="7002859"/>
            <a:ext cx="79206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but</a:t>
            </a:r>
          </a:p>
        </p:txBody>
      </p:sp>
      <p:sp>
        <p:nvSpPr>
          <p:cNvPr id="222" name="the computational cost increases"/>
          <p:cNvSpPr txBox="1"/>
          <p:nvPr/>
        </p:nvSpPr>
        <p:spPr>
          <a:xfrm>
            <a:off x="3172631" y="7666037"/>
            <a:ext cx="66595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the computational cost increases</a:t>
            </a:r>
          </a:p>
        </p:txBody>
      </p:sp>
      <p:grpSp>
        <p:nvGrpSpPr>
          <p:cNvPr id="226" name="Group"/>
          <p:cNvGrpSpPr/>
          <p:nvPr/>
        </p:nvGrpSpPr>
        <p:grpSpPr>
          <a:xfrm>
            <a:off x="4693890" y="5470128"/>
            <a:ext cx="3617020" cy="711201"/>
            <a:chOff x="0" y="0"/>
            <a:chExt cx="3617019" cy="711200"/>
          </a:xfrm>
        </p:grpSpPr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1899" y="114300"/>
              <a:ext cx="774701" cy="596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As"/>
            <p:cNvSpPr txBox="1"/>
            <p:nvPr/>
          </p:nvSpPr>
          <p:spPr>
            <a:xfrm>
              <a:off x="-1" y="-1"/>
              <a:ext cx="663701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As</a:t>
              </a:r>
            </a:p>
          </p:txBody>
        </p:sp>
        <p:sp>
          <p:nvSpPr>
            <p:cNvPr id="225" name="decreases"/>
            <p:cNvSpPr txBox="1"/>
            <p:nvPr/>
          </p:nvSpPr>
          <p:spPr>
            <a:xfrm>
              <a:off x="1574799" y="-1"/>
              <a:ext cx="2042221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decreases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4"/>
      <p:bldP build="whole" bldLvl="1" animBg="1" rev="0" advAuto="0" spid="220" grpId="2"/>
      <p:bldP build="whole" bldLvl="1" animBg="1" rev="0" advAuto="0" spid="226" grpId="1"/>
      <p:bldP build="whole" bldLvl="1" animBg="1" rev="0" advAuto="0" spid="221" grpId="3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Rectangle"/>
          <p:cNvSpPr/>
          <p:nvPr/>
        </p:nvSpPr>
        <p:spPr>
          <a:xfrm>
            <a:off x="4104141" y="4516482"/>
            <a:ext cx="3111207" cy="96136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148" name="Incompressi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Incompressibility</a:t>
            </a:r>
          </a:p>
        </p:txBody>
      </p:sp>
      <p:pic>
        <p:nvPicPr>
          <p:cNvPr id="1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1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395" y="7366264"/>
            <a:ext cx="47752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2" name="Net flow through boundary must be zero"/>
          <p:cNvSpPr txBox="1"/>
          <p:nvPr>
            <p:ph type="body" sz="quarter" idx="1"/>
          </p:nvPr>
        </p:nvSpPr>
        <p:spPr>
          <a:xfrm>
            <a:off x="508000" y="5823682"/>
            <a:ext cx="6411992" cy="1451665"/>
          </a:xfrm>
          <a:prstGeom prst="rect">
            <a:avLst/>
          </a:prstGeom>
        </p:spPr>
        <p:txBody>
          <a:bodyPr/>
          <a:lstStyle/>
          <a:p>
            <a:pPr/>
            <a:r>
              <a:t>Net flow through boundary must be zero </a:t>
            </a:r>
          </a:p>
        </p:txBody>
      </p:sp>
      <p:graphicFrame>
        <p:nvGraphicFramePr>
          <p:cNvPr id="1153" name="Table"/>
          <p:cNvGraphicFramePr/>
          <p:nvPr/>
        </p:nvGraphicFramePr>
        <p:xfrm>
          <a:off x="8120888" y="5074446"/>
          <a:ext cx="3979019" cy="409481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{EEE7283C-3CF3-47DC-8721-378D4A62B228}</a:tableStyleId>
              </a:tblPr>
              <a:tblGrid>
                <a:gridCol w="793263"/>
                <a:gridCol w="793263"/>
                <a:gridCol w="793263"/>
                <a:gridCol w="793263"/>
                <a:gridCol w="793263"/>
              </a:tblGrid>
              <a:tr h="795112"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</a:tr>
              <a:tr h="795112"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</a:tr>
              <a:tr h="795112"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</a:tr>
              <a:tr h="795112"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</a:tr>
              <a:tr h="901658"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>
                          <a:solidFill>
                            <a:srgbClr val="000000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hueOff val="-113918"/>
                        <a:satOff val="19024"/>
                        <a:lumOff val="19749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54" name="Line"/>
          <p:cNvSpPr/>
          <p:nvPr/>
        </p:nvSpPr>
        <p:spPr>
          <a:xfrm>
            <a:off x="10494433" y="7093682"/>
            <a:ext cx="40923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155" name="Line"/>
          <p:cNvSpPr/>
          <p:nvPr/>
        </p:nvSpPr>
        <p:spPr>
          <a:xfrm flipV="1">
            <a:off x="10100733" y="6310688"/>
            <a:ext cx="1" cy="3511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156" name="Line"/>
          <p:cNvSpPr/>
          <p:nvPr/>
        </p:nvSpPr>
        <p:spPr>
          <a:xfrm flipV="1">
            <a:off x="10100733" y="7049932"/>
            <a:ext cx="1" cy="4092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157" name="Line"/>
          <p:cNvSpPr/>
          <p:nvPr/>
        </p:nvSpPr>
        <p:spPr>
          <a:xfrm>
            <a:off x="9713469" y="7064049"/>
            <a:ext cx="35119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158" name="Rectangle"/>
          <p:cNvSpPr/>
          <p:nvPr/>
        </p:nvSpPr>
        <p:spPr>
          <a:xfrm>
            <a:off x="9715500" y="6670349"/>
            <a:ext cx="770467" cy="7874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III. Spatial Discret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III. Spatial Discretization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Lagrangian vs. Euleri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Lagrangian vs. Eulerian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Reference Fra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 Frames</a:t>
            </a:r>
          </a:p>
        </p:txBody>
      </p:sp>
      <p:sp>
        <p:nvSpPr>
          <p:cNvPr id="1167" name="An Eulerian reference frame is fixe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 Eulerian reference frame is fixed.</a:t>
            </a:r>
          </a:p>
          <a:p>
            <a:pPr/>
            <a:r>
              <a:t>A Lagrangian reference frame moves with the material.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Reference Fra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 Frames</a:t>
            </a:r>
          </a:p>
        </p:txBody>
      </p:sp>
      <p:sp>
        <p:nvSpPr>
          <p:cNvPr id="1170" name="Shape"/>
          <p:cNvSpPr/>
          <p:nvPr/>
        </p:nvSpPr>
        <p:spPr>
          <a:xfrm>
            <a:off x="2259868" y="2732046"/>
            <a:ext cx="3301634" cy="4289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974" h="21570" fill="norm" stroke="1" extrusionOk="0">
                <a:moveTo>
                  <a:pt x="1927" y="0"/>
                </a:moveTo>
                <a:lnTo>
                  <a:pt x="12073" y="85"/>
                </a:lnTo>
                <a:cubicBezTo>
                  <a:pt x="12073" y="85"/>
                  <a:pt x="20020" y="2481"/>
                  <a:pt x="13229" y="10815"/>
                </a:cubicBezTo>
                <a:cubicBezTo>
                  <a:pt x="6437" y="19149"/>
                  <a:pt x="15800" y="21445"/>
                  <a:pt x="13290" y="21480"/>
                </a:cubicBezTo>
                <a:cubicBezTo>
                  <a:pt x="5900" y="21585"/>
                  <a:pt x="7163" y="21600"/>
                  <a:pt x="3645" y="21515"/>
                </a:cubicBezTo>
                <a:cubicBezTo>
                  <a:pt x="126" y="21430"/>
                  <a:pt x="-1580" y="14482"/>
                  <a:pt x="1922" y="10752"/>
                </a:cubicBezTo>
                <a:cubicBezTo>
                  <a:pt x="7373" y="4946"/>
                  <a:pt x="2090" y="340"/>
                  <a:pt x="1927" y="0"/>
                </a:cubicBezTo>
                <a:close/>
              </a:path>
            </a:pathLst>
          </a:custGeom>
          <a:solidFill>
            <a:srgbClr val="6788FF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l" defTabSz="457200">
              <a:lnSpc>
                <a:spcPts val="1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80" name="Group"/>
          <p:cNvGrpSpPr/>
          <p:nvPr/>
        </p:nvGrpSpPr>
        <p:grpSpPr>
          <a:xfrm>
            <a:off x="3228807" y="2850838"/>
            <a:ext cx="787401" cy="1384301"/>
            <a:chOff x="0" y="0"/>
            <a:chExt cx="787400" cy="1384300"/>
          </a:xfrm>
        </p:grpSpPr>
        <p:grpSp>
          <p:nvGrpSpPr>
            <p:cNvPr id="1175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171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72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73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74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76" name="Rectangle"/>
            <p:cNvSpPr/>
            <p:nvPr/>
          </p:nvSpPr>
          <p:spPr>
            <a:xfrm>
              <a:off x="152400" y="647700"/>
              <a:ext cx="4953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7" name="Rectangle"/>
            <p:cNvSpPr/>
            <p:nvPr/>
          </p:nvSpPr>
          <p:spPr>
            <a:xfrm>
              <a:off x="1905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8" name="Rectangle"/>
            <p:cNvSpPr/>
            <p:nvPr/>
          </p:nvSpPr>
          <p:spPr>
            <a:xfrm>
              <a:off x="4572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9" name="Line"/>
            <p:cNvSpPr/>
            <p:nvPr/>
          </p:nvSpPr>
          <p:spPr>
            <a:xfrm>
              <a:off x="175957" y="1225550"/>
              <a:ext cx="466696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83" name="Group"/>
          <p:cNvGrpSpPr/>
          <p:nvPr/>
        </p:nvGrpSpPr>
        <p:grpSpPr>
          <a:xfrm>
            <a:off x="3684164" y="4498899"/>
            <a:ext cx="466697" cy="244241"/>
            <a:chOff x="0" y="0"/>
            <a:chExt cx="466695" cy="244239"/>
          </a:xfrm>
        </p:grpSpPr>
        <p:sp>
          <p:nvSpPr>
            <p:cNvPr id="1181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2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86" name="Group"/>
          <p:cNvGrpSpPr/>
          <p:nvPr/>
        </p:nvGrpSpPr>
        <p:grpSpPr>
          <a:xfrm>
            <a:off x="2490364" y="6111799"/>
            <a:ext cx="466697" cy="244241"/>
            <a:chOff x="0" y="0"/>
            <a:chExt cx="466695" cy="244239"/>
          </a:xfrm>
        </p:grpSpPr>
        <p:sp>
          <p:nvSpPr>
            <p:cNvPr id="1184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5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89" name="Group"/>
          <p:cNvGrpSpPr/>
          <p:nvPr/>
        </p:nvGrpSpPr>
        <p:grpSpPr>
          <a:xfrm>
            <a:off x="4623964" y="3203499"/>
            <a:ext cx="466697" cy="244241"/>
            <a:chOff x="0" y="0"/>
            <a:chExt cx="466695" cy="244239"/>
          </a:xfrm>
        </p:grpSpPr>
        <p:sp>
          <p:nvSpPr>
            <p:cNvPr id="1187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8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190" name="Shape"/>
          <p:cNvSpPr/>
          <p:nvPr/>
        </p:nvSpPr>
        <p:spPr>
          <a:xfrm>
            <a:off x="7641886" y="2732046"/>
            <a:ext cx="3301633" cy="4289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974" h="21570" fill="norm" stroke="1" extrusionOk="0">
                <a:moveTo>
                  <a:pt x="1927" y="0"/>
                </a:moveTo>
                <a:lnTo>
                  <a:pt x="12073" y="85"/>
                </a:lnTo>
                <a:cubicBezTo>
                  <a:pt x="12073" y="85"/>
                  <a:pt x="20020" y="2481"/>
                  <a:pt x="13229" y="10815"/>
                </a:cubicBezTo>
                <a:cubicBezTo>
                  <a:pt x="6437" y="19149"/>
                  <a:pt x="15800" y="21445"/>
                  <a:pt x="13290" y="21480"/>
                </a:cubicBezTo>
                <a:cubicBezTo>
                  <a:pt x="5900" y="21585"/>
                  <a:pt x="7163" y="21600"/>
                  <a:pt x="3645" y="21515"/>
                </a:cubicBezTo>
                <a:cubicBezTo>
                  <a:pt x="126" y="21430"/>
                  <a:pt x="-1580" y="14482"/>
                  <a:pt x="1922" y="10752"/>
                </a:cubicBezTo>
                <a:cubicBezTo>
                  <a:pt x="7373" y="4946"/>
                  <a:pt x="2090" y="340"/>
                  <a:pt x="1927" y="0"/>
                </a:cubicBezTo>
                <a:close/>
              </a:path>
            </a:pathLst>
          </a:custGeom>
          <a:solidFill>
            <a:srgbClr val="6788FF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l" defTabSz="457200">
              <a:lnSpc>
                <a:spcPts val="1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93" name="Group"/>
          <p:cNvGrpSpPr/>
          <p:nvPr/>
        </p:nvGrpSpPr>
        <p:grpSpPr>
          <a:xfrm>
            <a:off x="8621682" y="3000299"/>
            <a:ext cx="466697" cy="244240"/>
            <a:chOff x="0" y="0"/>
            <a:chExt cx="466695" cy="244239"/>
          </a:xfrm>
        </p:grpSpPr>
        <p:sp>
          <p:nvSpPr>
            <p:cNvPr id="1191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2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96" name="Group"/>
          <p:cNvGrpSpPr/>
          <p:nvPr/>
        </p:nvGrpSpPr>
        <p:grpSpPr>
          <a:xfrm>
            <a:off x="10120282" y="4194099"/>
            <a:ext cx="466697" cy="244241"/>
            <a:chOff x="0" y="0"/>
            <a:chExt cx="466695" cy="244239"/>
          </a:xfrm>
        </p:grpSpPr>
        <p:sp>
          <p:nvSpPr>
            <p:cNvPr id="1194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5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99" name="Group"/>
          <p:cNvGrpSpPr/>
          <p:nvPr/>
        </p:nvGrpSpPr>
        <p:grpSpPr>
          <a:xfrm>
            <a:off x="7732682" y="5641899"/>
            <a:ext cx="466697" cy="244241"/>
            <a:chOff x="0" y="0"/>
            <a:chExt cx="466695" cy="244239"/>
          </a:xfrm>
        </p:grpSpPr>
        <p:sp>
          <p:nvSpPr>
            <p:cNvPr id="1197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8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02" name="Group"/>
          <p:cNvGrpSpPr/>
          <p:nvPr/>
        </p:nvGrpSpPr>
        <p:grpSpPr>
          <a:xfrm>
            <a:off x="9713882" y="6670599"/>
            <a:ext cx="466697" cy="244240"/>
            <a:chOff x="0" y="0"/>
            <a:chExt cx="466695" cy="244239"/>
          </a:xfrm>
        </p:grpSpPr>
        <p:sp>
          <p:nvSpPr>
            <p:cNvPr id="1200" name="Shape"/>
            <p:cNvSpPr/>
            <p:nvPr/>
          </p:nvSpPr>
          <p:spPr>
            <a:xfrm>
              <a:off x="14543" y="0"/>
              <a:ext cx="419101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14963" fill="norm" stroke="1" extrusionOk="0">
                  <a:moveTo>
                    <a:pt x="0" y="13061"/>
                  </a:moveTo>
                  <a:cubicBezTo>
                    <a:pt x="3503" y="-4261"/>
                    <a:pt x="7005" y="551"/>
                    <a:pt x="10508" y="791"/>
                  </a:cubicBezTo>
                  <a:cubicBezTo>
                    <a:pt x="15808" y="1156"/>
                    <a:pt x="21600" y="4400"/>
                    <a:pt x="21016" y="13062"/>
                  </a:cubicBezTo>
                  <a:cubicBezTo>
                    <a:pt x="20728" y="17339"/>
                    <a:pt x="0" y="13061"/>
                    <a:pt x="0" y="13061"/>
                  </a:cubicBezTo>
                  <a:close/>
                </a:path>
              </a:pathLst>
            </a:custGeom>
            <a:solidFill>
              <a:srgbClr val="BDBDC4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1" name="Line"/>
            <p:cNvSpPr/>
            <p:nvPr/>
          </p:nvSpPr>
          <p:spPr>
            <a:xfrm>
              <a:off x="0" y="85489"/>
              <a:ext cx="466696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12" name="Group"/>
          <p:cNvGrpSpPr/>
          <p:nvPr/>
        </p:nvGrpSpPr>
        <p:grpSpPr>
          <a:xfrm>
            <a:off x="4105107" y="3727138"/>
            <a:ext cx="787401" cy="1384301"/>
            <a:chOff x="0" y="0"/>
            <a:chExt cx="787400" cy="1384300"/>
          </a:xfrm>
        </p:grpSpPr>
        <p:grpSp>
          <p:nvGrpSpPr>
            <p:cNvPr id="1207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203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4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5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6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08" name="Rectangle"/>
            <p:cNvSpPr/>
            <p:nvPr/>
          </p:nvSpPr>
          <p:spPr>
            <a:xfrm>
              <a:off x="152400" y="647700"/>
              <a:ext cx="4953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9" name="Rectangle"/>
            <p:cNvSpPr/>
            <p:nvPr/>
          </p:nvSpPr>
          <p:spPr>
            <a:xfrm>
              <a:off x="1905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0" name="Rectangle"/>
            <p:cNvSpPr/>
            <p:nvPr/>
          </p:nvSpPr>
          <p:spPr>
            <a:xfrm>
              <a:off x="4572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1" name="Line"/>
            <p:cNvSpPr/>
            <p:nvPr/>
          </p:nvSpPr>
          <p:spPr>
            <a:xfrm>
              <a:off x="175957" y="1225550"/>
              <a:ext cx="466696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22" name="Group"/>
          <p:cNvGrpSpPr/>
          <p:nvPr/>
        </p:nvGrpSpPr>
        <p:grpSpPr>
          <a:xfrm>
            <a:off x="2720807" y="4374838"/>
            <a:ext cx="787401" cy="1384301"/>
            <a:chOff x="0" y="0"/>
            <a:chExt cx="787400" cy="1384300"/>
          </a:xfrm>
        </p:grpSpPr>
        <p:grpSp>
          <p:nvGrpSpPr>
            <p:cNvPr id="1217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213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14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15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16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18" name="Rectangle"/>
            <p:cNvSpPr/>
            <p:nvPr/>
          </p:nvSpPr>
          <p:spPr>
            <a:xfrm>
              <a:off x="152400" y="647700"/>
              <a:ext cx="4953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19" name="Rectangle"/>
            <p:cNvSpPr/>
            <p:nvPr/>
          </p:nvSpPr>
          <p:spPr>
            <a:xfrm>
              <a:off x="1905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0" name="Rectangle"/>
            <p:cNvSpPr/>
            <p:nvPr/>
          </p:nvSpPr>
          <p:spPr>
            <a:xfrm>
              <a:off x="4572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1" name="Line"/>
            <p:cNvSpPr/>
            <p:nvPr/>
          </p:nvSpPr>
          <p:spPr>
            <a:xfrm>
              <a:off x="175957" y="1225550"/>
              <a:ext cx="466696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32" name="Group"/>
          <p:cNvGrpSpPr/>
          <p:nvPr/>
        </p:nvGrpSpPr>
        <p:grpSpPr>
          <a:xfrm>
            <a:off x="3724107" y="5314638"/>
            <a:ext cx="787401" cy="1384301"/>
            <a:chOff x="0" y="0"/>
            <a:chExt cx="787400" cy="1384300"/>
          </a:xfrm>
        </p:grpSpPr>
        <p:grpSp>
          <p:nvGrpSpPr>
            <p:cNvPr id="1227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223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24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25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26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28" name="Rectangle"/>
            <p:cNvSpPr/>
            <p:nvPr/>
          </p:nvSpPr>
          <p:spPr>
            <a:xfrm>
              <a:off x="152400" y="647700"/>
              <a:ext cx="4953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29" name="Rectangle"/>
            <p:cNvSpPr/>
            <p:nvPr/>
          </p:nvSpPr>
          <p:spPr>
            <a:xfrm>
              <a:off x="1905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0" name="Rectangle"/>
            <p:cNvSpPr/>
            <p:nvPr/>
          </p:nvSpPr>
          <p:spPr>
            <a:xfrm>
              <a:off x="457200" y="990600"/>
              <a:ext cx="152400" cy="342900"/>
            </a:xfrm>
            <a:prstGeom prst="rect">
              <a:avLst/>
            </a:prstGeom>
            <a:solidFill>
              <a:srgbClr val="FFF6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1" name="Line"/>
            <p:cNvSpPr/>
            <p:nvPr/>
          </p:nvSpPr>
          <p:spPr>
            <a:xfrm>
              <a:off x="175957" y="1225550"/>
              <a:ext cx="466696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600" fill="norm" stroke="1" extrusionOk="0">
                  <a:moveTo>
                    <a:pt x="82" y="21600"/>
                  </a:moveTo>
                  <a:cubicBezTo>
                    <a:pt x="82" y="21600"/>
                    <a:pt x="-483" y="0"/>
                    <a:pt x="1352" y="0"/>
                  </a:cubicBezTo>
                  <a:cubicBezTo>
                    <a:pt x="3188" y="0"/>
                    <a:pt x="2199" y="10800"/>
                    <a:pt x="4458" y="11232"/>
                  </a:cubicBezTo>
                  <a:cubicBezTo>
                    <a:pt x="6717" y="11664"/>
                    <a:pt x="5023" y="864"/>
                    <a:pt x="6858" y="1296"/>
                  </a:cubicBezTo>
                  <a:cubicBezTo>
                    <a:pt x="8693" y="1728"/>
                    <a:pt x="8129" y="11232"/>
                    <a:pt x="9964" y="11664"/>
                  </a:cubicBezTo>
                  <a:cubicBezTo>
                    <a:pt x="11799" y="12096"/>
                    <a:pt x="10529" y="864"/>
                    <a:pt x="12223" y="1296"/>
                  </a:cubicBezTo>
                  <a:cubicBezTo>
                    <a:pt x="13917" y="1728"/>
                    <a:pt x="12788" y="15120"/>
                    <a:pt x="15046" y="12096"/>
                  </a:cubicBezTo>
                  <a:cubicBezTo>
                    <a:pt x="17305" y="9072"/>
                    <a:pt x="15470" y="432"/>
                    <a:pt x="17305" y="1296"/>
                  </a:cubicBezTo>
                  <a:cubicBezTo>
                    <a:pt x="19141" y="2160"/>
                    <a:pt x="21117" y="20736"/>
                    <a:pt x="20693" y="21600"/>
                  </a:cubicBezTo>
                </a:path>
              </a:pathLst>
            </a:custGeom>
            <a:solidFill>
              <a:srgbClr val="6788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39" name="Group"/>
          <p:cNvGrpSpPr/>
          <p:nvPr/>
        </p:nvGrpSpPr>
        <p:grpSpPr>
          <a:xfrm>
            <a:off x="9449025" y="2787338"/>
            <a:ext cx="787401" cy="927101"/>
            <a:chOff x="0" y="0"/>
            <a:chExt cx="787400" cy="927100"/>
          </a:xfrm>
        </p:grpSpPr>
        <p:sp>
          <p:nvSpPr>
            <p:cNvPr id="1233" name="Oval"/>
            <p:cNvSpPr/>
            <p:nvPr/>
          </p:nvSpPr>
          <p:spPr>
            <a:xfrm>
              <a:off x="0" y="330200"/>
              <a:ext cx="787400" cy="596900"/>
            </a:xfrm>
            <a:prstGeom prst="ellipse">
              <a:avLst/>
            </a:prstGeom>
            <a:noFill/>
            <a:ln w="330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238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234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5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6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7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246" name="Group"/>
          <p:cNvGrpSpPr/>
          <p:nvPr/>
        </p:nvGrpSpPr>
        <p:grpSpPr>
          <a:xfrm>
            <a:off x="8737825" y="3774763"/>
            <a:ext cx="787401" cy="927101"/>
            <a:chOff x="0" y="0"/>
            <a:chExt cx="787400" cy="927100"/>
          </a:xfrm>
        </p:grpSpPr>
        <p:sp>
          <p:nvSpPr>
            <p:cNvPr id="1240" name="Oval"/>
            <p:cNvSpPr/>
            <p:nvPr/>
          </p:nvSpPr>
          <p:spPr>
            <a:xfrm>
              <a:off x="0" y="330200"/>
              <a:ext cx="787400" cy="596900"/>
            </a:xfrm>
            <a:prstGeom prst="ellipse">
              <a:avLst/>
            </a:prstGeom>
            <a:noFill/>
            <a:ln w="330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245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241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2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3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4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253" name="Group"/>
          <p:cNvGrpSpPr/>
          <p:nvPr/>
        </p:nvGrpSpPr>
        <p:grpSpPr>
          <a:xfrm>
            <a:off x="8902925" y="5225738"/>
            <a:ext cx="787401" cy="927101"/>
            <a:chOff x="0" y="0"/>
            <a:chExt cx="787400" cy="927100"/>
          </a:xfrm>
        </p:grpSpPr>
        <p:sp>
          <p:nvSpPr>
            <p:cNvPr id="1247" name="Oval"/>
            <p:cNvSpPr/>
            <p:nvPr/>
          </p:nvSpPr>
          <p:spPr>
            <a:xfrm>
              <a:off x="0" y="330200"/>
              <a:ext cx="787400" cy="596900"/>
            </a:xfrm>
            <a:prstGeom prst="ellipse">
              <a:avLst/>
            </a:prstGeom>
            <a:noFill/>
            <a:ln w="330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457200">
                <a:lnSpc>
                  <a:spcPts val="1400"/>
                </a:lnSpc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2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252" name="Group"/>
            <p:cNvGrpSpPr/>
            <p:nvPr/>
          </p:nvGrpSpPr>
          <p:grpSpPr>
            <a:xfrm>
              <a:off x="0" y="0"/>
              <a:ext cx="787400" cy="647700"/>
              <a:chOff x="0" y="0"/>
              <a:chExt cx="787400" cy="647700"/>
            </a:xfrm>
          </p:grpSpPr>
          <p:sp>
            <p:nvSpPr>
              <p:cNvPr id="1248" name="Oval"/>
              <p:cNvSpPr/>
              <p:nvPr/>
            </p:nvSpPr>
            <p:spPr>
              <a:xfrm>
                <a:off x="0" y="0"/>
                <a:ext cx="787400" cy="647700"/>
              </a:xfrm>
              <a:prstGeom prst="ellipse">
                <a:avLst/>
              </a:prstGeom>
              <a:solidFill>
                <a:srgbClr val="FFF6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9" name="Circle"/>
              <p:cNvSpPr/>
              <p:nvPr/>
            </p:nvSpPr>
            <p:spPr>
              <a:xfrm>
                <a:off x="228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50" name="Circle"/>
              <p:cNvSpPr/>
              <p:nvPr/>
            </p:nvSpPr>
            <p:spPr>
              <a:xfrm>
                <a:off x="482600" y="190500"/>
                <a:ext cx="63500" cy="63500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51" name="Line"/>
              <p:cNvSpPr/>
              <p:nvPr/>
            </p:nvSpPr>
            <p:spPr>
              <a:xfrm>
                <a:off x="181941" y="355600"/>
                <a:ext cx="397176" cy="17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1600" fill="norm" stroke="1" extrusionOk="0">
                    <a:moveTo>
                      <a:pt x="5" y="0"/>
                    </a:moveTo>
                    <a:cubicBezTo>
                      <a:pt x="-18" y="1971"/>
                      <a:pt x="-318" y="21600"/>
                      <a:pt x="10990" y="21600"/>
                    </a:cubicBezTo>
                    <a:cubicBezTo>
                      <a:pt x="20027" y="21600"/>
                      <a:pt x="21282" y="654"/>
                      <a:pt x="21282" y="654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l" defTabSz="457200">
                  <a:lnSpc>
                    <a:spcPts val="1400"/>
                  </a:lnSpc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1200">
                    <a:solidFill>
                      <a:srgbClr val="000000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254" name="Eulerian"/>
          <p:cNvSpPr txBox="1"/>
          <p:nvPr/>
        </p:nvSpPr>
        <p:spPr>
          <a:xfrm>
            <a:off x="3086099" y="7352820"/>
            <a:ext cx="182969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Eulerian</a:t>
            </a:r>
          </a:p>
        </p:txBody>
      </p:sp>
      <p:sp>
        <p:nvSpPr>
          <p:cNvPr id="1255" name="Lagrangian"/>
          <p:cNvSpPr txBox="1"/>
          <p:nvPr/>
        </p:nvSpPr>
        <p:spPr>
          <a:xfrm>
            <a:off x="8075583" y="7304829"/>
            <a:ext cx="243378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Lagrangian</a:t>
            </a:r>
          </a:p>
        </p:txBody>
      </p:sp>
      <p:pic>
        <p:nvPicPr>
          <p:cNvPr id="1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3158" y="8382419"/>
            <a:ext cx="2514601" cy="868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8626" y="8388769"/>
            <a:ext cx="647701" cy="855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000 0.000000 -0.051107 0.034071 -0.041992 0.074002 C -0.031637 0.119366 -0.017253 0.146918 -0.017253 0.146918" origin="layout" pathEditMode="relative">
                                      <p:cBhvr>
                                        <p:cTn id="6" dur="1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000 0.000000 0.033203 0.045247 0.000000 0.066081 C -0.040663 0.091595 -0.021484 0.146376 -0.021484 0.146376" origin="layout" pathEditMode="relative">
                                      <p:cBhvr>
                                        <p:cTn id="9" dur="10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000 0.000000 -0.025391 0.011502 -0.030599 0.061849 C -0.034339 0.098006 -0.019206 0.112630 -0.019206 0.112630" origin="layout" pathEditMode="relative">
                                      <p:cBhvr>
                                        <p:cTn id="12" dur="100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6" grpId="4"/>
      <p:bldP build="whole" bldLvl="1" animBg="1" rev="0" advAuto="0" spid="1257" grpId="5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rids, Meshes, and Partic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Grids, Meshes, and Particles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Regular Gr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Regular Grids</a:t>
            </a:r>
          </a:p>
        </p:txBody>
      </p:sp>
      <p:sp>
        <p:nvSpPr>
          <p:cNvPr id="1262" name="Simple…"/>
          <p:cNvSpPr txBox="1"/>
          <p:nvPr>
            <p:ph type="body" sz="half" idx="1"/>
          </p:nvPr>
        </p:nvSpPr>
        <p:spPr>
          <a:xfrm>
            <a:off x="508000" y="3987800"/>
            <a:ext cx="5121226" cy="5190431"/>
          </a:xfrm>
          <a:prstGeom prst="rect">
            <a:avLst/>
          </a:prstGeom>
        </p:spPr>
        <p:txBody>
          <a:bodyPr anchor="t"/>
          <a:lstStyle/>
          <a:p>
            <a:pPr/>
            <a:r>
              <a:t>Simple</a:t>
            </a:r>
          </a:p>
          <a:p>
            <a:pPr/>
            <a:r>
              <a:t>Fast operations (e.g. point location)</a:t>
            </a:r>
          </a:p>
          <a:p>
            <a:pPr/>
            <a:r>
              <a:t>Can take advantage of structure for efficiency</a:t>
            </a:r>
          </a:p>
        </p:txBody>
      </p:sp>
      <p:sp>
        <p:nvSpPr>
          <p:cNvPr id="1263" name="Difficult to track shape over time…"/>
          <p:cNvSpPr txBox="1"/>
          <p:nvPr/>
        </p:nvSpPr>
        <p:spPr>
          <a:xfrm>
            <a:off x="6794500" y="3987800"/>
            <a:ext cx="5121226" cy="519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Difficult to track shape over time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Difficult to handle non-grid-aligned boundaries</a:t>
            </a:r>
          </a:p>
        </p:txBody>
      </p:sp>
      <p:sp>
        <p:nvSpPr>
          <p:cNvPr id="1264" name="Advantages"/>
          <p:cNvSpPr txBox="1"/>
          <p:nvPr/>
        </p:nvSpPr>
        <p:spPr>
          <a:xfrm>
            <a:off x="1795127" y="2564920"/>
            <a:ext cx="254697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Advantages</a:t>
            </a:r>
          </a:p>
        </p:txBody>
      </p:sp>
      <p:sp>
        <p:nvSpPr>
          <p:cNvPr id="1265" name="Disadvantages"/>
          <p:cNvSpPr txBox="1"/>
          <p:nvPr/>
        </p:nvSpPr>
        <p:spPr>
          <a:xfrm>
            <a:off x="7804807" y="2564920"/>
            <a:ext cx="310061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Disadvantages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Staggered Gr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Staggered Grid</a:t>
            </a:r>
          </a:p>
        </p:txBody>
      </p:sp>
      <p:grpSp>
        <p:nvGrpSpPr>
          <p:cNvPr id="1304" name="Group"/>
          <p:cNvGrpSpPr/>
          <p:nvPr/>
        </p:nvGrpSpPr>
        <p:grpSpPr>
          <a:xfrm>
            <a:off x="3276611" y="3068087"/>
            <a:ext cx="6451577" cy="6380370"/>
            <a:chOff x="0" y="0"/>
            <a:chExt cx="6451576" cy="6380368"/>
          </a:xfrm>
        </p:grpSpPr>
        <p:sp>
          <p:nvSpPr>
            <p:cNvPr id="1268" name="Oval"/>
            <p:cNvSpPr/>
            <p:nvPr/>
          </p:nvSpPr>
          <p:spPr>
            <a:xfrm>
              <a:off x="2997196" y="4761276"/>
              <a:ext cx="446815" cy="221558"/>
            </a:xfrm>
            <a:prstGeom prst="ellipse">
              <a:avLst/>
            </a:prstGeom>
            <a:solidFill>
              <a:srgbClr val="61D836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69" name="Circle"/>
            <p:cNvSpPr/>
            <p:nvPr/>
          </p:nvSpPr>
          <p:spPr>
            <a:xfrm rot="13733452">
              <a:off x="4161612" y="1737881"/>
              <a:ext cx="446816" cy="446816"/>
            </a:xfrm>
            <a:prstGeom prst="ellipse">
              <a:avLst/>
            </a:prstGeom>
            <a:solidFill>
              <a:srgbClr val="00A2FF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70" name="Rectangle"/>
            <p:cNvSpPr/>
            <p:nvPr/>
          </p:nvSpPr>
          <p:spPr>
            <a:xfrm>
              <a:off x="312736" y="2713573"/>
              <a:ext cx="3398047" cy="334614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71" name="Line"/>
            <p:cNvSpPr/>
            <p:nvPr/>
          </p:nvSpPr>
          <p:spPr>
            <a:xfrm flipV="1">
              <a:off x="312737" y="329788"/>
              <a:ext cx="2420757" cy="23837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72" name="Line"/>
            <p:cNvSpPr/>
            <p:nvPr/>
          </p:nvSpPr>
          <p:spPr>
            <a:xfrm flipV="1">
              <a:off x="3710782" y="329788"/>
              <a:ext cx="2420757" cy="23837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73" name="Line"/>
            <p:cNvSpPr/>
            <p:nvPr/>
          </p:nvSpPr>
          <p:spPr>
            <a:xfrm flipV="1">
              <a:off x="312737" y="3675936"/>
              <a:ext cx="2420757" cy="2383785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74" name="Line"/>
            <p:cNvSpPr/>
            <p:nvPr/>
          </p:nvSpPr>
          <p:spPr>
            <a:xfrm flipV="1">
              <a:off x="3710782" y="3675936"/>
              <a:ext cx="2420757" cy="23837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75" name="Line"/>
            <p:cNvSpPr/>
            <p:nvPr/>
          </p:nvSpPr>
          <p:spPr>
            <a:xfrm>
              <a:off x="2725349" y="337808"/>
              <a:ext cx="339804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76" name="Line"/>
            <p:cNvSpPr/>
            <p:nvPr/>
          </p:nvSpPr>
          <p:spPr>
            <a:xfrm>
              <a:off x="2725349" y="3683956"/>
              <a:ext cx="3398046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77" name="Line"/>
            <p:cNvSpPr/>
            <p:nvPr/>
          </p:nvSpPr>
          <p:spPr>
            <a:xfrm flipV="1">
              <a:off x="2725349" y="337808"/>
              <a:ext cx="1" cy="3346149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78" name="Line"/>
            <p:cNvSpPr/>
            <p:nvPr/>
          </p:nvSpPr>
          <p:spPr>
            <a:xfrm flipV="1">
              <a:off x="6123394" y="337808"/>
              <a:ext cx="1" cy="3346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79" name="Circle"/>
            <p:cNvSpPr/>
            <p:nvPr/>
          </p:nvSpPr>
          <p:spPr>
            <a:xfrm rot="13733452">
              <a:off x="5912951" y="145215"/>
              <a:ext cx="446816" cy="4468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80" name="Circle"/>
            <p:cNvSpPr/>
            <p:nvPr/>
          </p:nvSpPr>
          <p:spPr>
            <a:xfrm rot="13733452">
              <a:off x="2512835" y="91810"/>
              <a:ext cx="446816" cy="4468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81" name="Circle"/>
            <p:cNvSpPr/>
            <p:nvPr/>
          </p:nvSpPr>
          <p:spPr>
            <a:xfrm rot="13733452">
              <a:off x="3491926" y="2512835"/>
              <a:ext cx="446816" cy="4468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82" name="Circle"/>
            <p:cNvSpPr/>
            <p:nvPr/>
          </p:nvSpPr>
          <p:spPr>
            <a:xfrm rot="13733452">
              <a:off x="91810" y="2459430"/>
              <a:ext cx="446815" cy="4468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83" name="Circle"/>
            <p:cNvSpPr/>
            <p:nvPr/>
          </p:nvSpPr>
          <p:spPr>
            <a:xfrm rot="13733452">
              <a:off x="3491926" y="5841744"/>
              <a:ext cx="446816" cy="4468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84" name="Circle"/>
            <p:cNvSpPr/>
            <p:nvPr/>
          </p:nvSpPr>
          <p:spPr>
            <a:xfrm rot="13733452">
              <a:off x="91810" y="5788339"/>
              <a:ext cx="446815" cy="4468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85" name="Circle"/>
            <p:cNvSpPr/>
            <p:nvPr/>
          </p:nvSpPr>
          <p:spPr>
            <a:xfrm rot="13733452">
              <a:off x="5877348" y="3491926"/>
              <a:ext cx="446815" cy="4468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86" name="Oval"/>
            <p:cNvSpPr/>
            <p:nvPr/>
          </p:nvSpPr>
          <p:spPr>
            <a:xfrm>
              <a:off x="4810381" y="2968627"/>
              <a:ext cx="221558" cy="443115"/>
            </a:xfrm>
            <a:prstGeom prst="ellipse">
              <a:avLst/>
            </a:prstGeom>
            <a:solidFill>
              <a:srgbClr val="EE220C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87" name="Oval"/>
            <p:cNvSpPr/>
            <p:nvPr/>
          </p:nvSpPr>
          <p:spPr>
            <a:xfrm>
              <a:off x="3002380" y="1415128"/>
              <a:ext cx="446816" cy="221558"/>
            </a:xfrm>
            <a:prstGeom prst="ellipse">
              <a:avLst/>
            </a:prstGeom>
            <a:solidFill>
              <a:srgbClr val="61D836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88" name="Circle"/>
            <p:cNvSpPr/>
            <p:nvPr/>
          </p:nvSpPr>
          <p:spPr>
            <a:xfrm rot="13733452">
              <a:off x="1788352" y="4163239"/>
              <a:ext cx="446816" cy="446816"/>
            </a:xfrm>
            <a:prstGeom prst="ellipse">
              <a:avLst/>
            </a:prstGeom>
            <a:solidFill>
              <a:srgbClr val="00A2FF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89" name="Oval"/>
            <p:cNvSpPr/>
            <p:nvPr/>
          </p:nvSpPr>
          <p:spPr>
            <a:xfrm>
              <a:off x="1404855" y="2966777"/>
              <a:ext cx="223573" cy="446815"/>
            </a:xfrm>
            <a:prstGeom prst="ellipse">
              <a:avLst/>
            </a:prstGeom>
            <a:solidFill>
              <a:srgbClr val="EE220C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90" name="Circle"/>
            <p:cNvSpPr/>
            <p:nvPr/>
          </p:nvSpPr>
          <p:spPr>
            <a:xfrm rot="13733452">
              <a:off x="3011366" y="3270629"/>
              <a:ext cx="446816" cy="446816"/>
            </a:xfrm>
            <a:prstGeom prst="ellipse">
              <a:avLst/>
            </a:prstGeom>
            <a:solidFill>
              <a:srgbClr val="FFA900"/>
            </a:solidFill>
            <a:ln w="127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91" name="Line"/>
            <p:cNvSpPr/>
            <p:nvPr/>
          </p:nvSpPr>
          <p:spPr>
            <a:xfrm>
              <a:off x="4921160" y="3186225"/>
              <a:ext cx="854269" cy="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292" name="Line"/>
            <p:cNvSpPr/>
            <p:nvPr/>
          </p:nvSpPr>
          <p:spPr>
            <a:xfrm>
              <a:off x="1495013" y="3186225"/>
              <a:ext cx="854270" cy="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293" name="Line"/>
            <p:cNvSpPr/>
            <p:nvPr/>
          </p:nvSpPr>
          <p:spPr>
            <a:xfrm flipV="1">
              <a:off x="3222137" y="849140"/>
              <a:ext cx="1" cy="67254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294" name="Line"/>
            <p:cNvSpPr/>
            <p:nvPr/>
          </p:nvSpPr>
          <p:spPr>
            <a:xfrm flipV="1">
              <a:off x="3222137" y="4214220"/>
              <a:ext cx="1" cy="67254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295" name="Line"/>
            <p:cNvSpPr/>
            <p:nvPr/>
          </p:nvSpPr>
          <p:spPr>
            <a:xfrm flipV="1">
              <a:off x="4334715" y="1292550"/>
              <a:ext cx="685129" cy="68512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296" name="Line"/>
            <p:cNvSpPr/>
            <p:nvPr/>
          </p:nvSpPr>
          <p:spPr>
            <a:xfrm flipV="1">
              <a:off x="1997710" y="3716484"/>
              <a:ext cx="685128" cy="68512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129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06587" y="3328489"/>
              <a:ext cx="833056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45111" y="3328489"/>
              <a:ext cx="1152099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8914" y="4513349"/>
              <a:ext cx="806469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13402" y="2076056"/>
              <a:ext cx="1143236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7104" y="5006172"/>
              <a:ext cx="877368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27583" y="1653130"/>
              <a:ext cx="1196410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813691" y="3660481"/>
              <a:ext cx="824194" cy="41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Meshes (Simplicial Complexe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Meshes (Simplicial Complexes)</a:t>
            </a:r>
          </a:p>
        </p:txBody>
      </p:sp>
      <p:sp>
        <p:nvSpPr>
          <p:cNvPr id="1307" name="Easy to map to previous points in time…"/>
          <p:cNvSpPr txBox="1"/>
          <p:nvPr>
            <p:ph type="body" sz="quarter" idx="1"/>
          </p:nvPr>
        </p:nvSpPr>
        <p:spPr>
          <a:xfrm>
            <a:off x="508000" y="3987948"/>
            <a:ext cx="5121226" cy="4736952"/>
          </a:xfrm>
          <a:prstGeom prst="rect">
            <a:avLst/>
          </a:prstGeom>
        </p:spPr>
        <p:txBody>
          <a:bodyPr anchor="t"/>
          <a:lstStyle/>
          <a:p>
            <a:pPr/>
            <a:r>
              <a:t>Easy to map to previous points in time </a:t>
            </a:r>
          </a:p>
          <a:p>
            <a:pPr/>
            <a:r>
              <a:t>Can conform to boundaries</a:t>
            </a:r>
          </a:p>
        </p:txBody>
      </p:sp>
      <p:sp>
        <p:nvSpPr>
          <p:cNvPr id="1308" name="Difficult to generate meshes…"/>
          <p:cNvSpPr txBox="1"/>
          <p:nvPr/>
        </p:nvSpPr>
        <p:spPr>
          <a:xfrm>
            <a:off x="6794500" y="3987948"/>
            <a:ext cx="5121226" cy="473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Difficult to generate meshes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Difficult to perform some operations (e.g. point location)</a:t>
            </a:r>
          </a:p>
        </p:txBody>
      </p:sp>
      <p:sp>
        <p:nvSpPr>
          <p:cNvPr id="1309" name="Advantages"/>
          <p:cNvSpPr txBox="1"/>
          <p:nvPr/>
        </p:nvSpPr>
        <p:spPr>
          <a:xfrm>
            <a:off x="1795127" y="2564920"/>
            <a:ext cx="254697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Advantages</a:t>
            </a:r>
          </a:p>
        </p:txBody>
      </p:sp>
      <p:sp>
        <p:nvSpPr>
          <p:cNvPr id="1310" name="Disadvantages"/>
          <p:cNvSpPr txBox="1"/>
          <p:nvPr/>
        </p:nvSpPr>
        <p:spPr>
          <a:xfrm>
            <a:off x="7804807" y="2564920"/>
            <a:ext cx="310061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Disadvantages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Partic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Particles</a:t>
            </a:r>
          </a:p>
        </p:txBody>
      </p:sp>
      <p:sp>
        <p:nvSpPr>
          <p:cNvPr id="1313" name="Simple…"/>
          <p:cNvSpPr txBox="1"/>
          <p:nvPr>
            <p:ph type="body" sz="quarter" idx="1"/>
          </p:nvPr>
        </p:nvSpPr>
        <p:spPr>
          <a:xfrm>
            <a:off x="508000" y="3987800"/>
            <a:ext cx="5121226" cy="4821387"/>
          </a:xfrm>
          <a:prstGeom prst="rect">
            <a:avLst/>
          </a:prstGeom>
        </p:spPr>
        <p:txBody>
          <a:bodyPr anchor="t"/>
          <a:lstStyle/>
          <a:p>
            <a:pPr/>
            <a:r>
              <a:t>Simple</a:t>
            </a:r>
          </a:p>
          <a:p>
            <a:pPr/>
            <a:r>
              <a:t>Easy to map to previous points in time </a:t>
            </a:r>
          </a:p>
        </p:txBody>
      </p:sp>
      <p:sp>
        <p:nvSpPr>
          <p:cNvPr id="1314" name="Difficult to perform integration because they don’t partition space"/>
          <p:cNvSpPr txBox="1"/>
          <p:nvPr/>
        </p:nvSpPr>
        <p:spPr>
          <a:xfrm>
            <a:off x="6794500" y="3987800"/>
            <a:ext cx="5121226" cy="48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Difficult to perform integration because they don’t partition space</a:t>
            </a:r>
          </a:p>
        </p:txBody>
      </p:sp>
      <p:sp>
        <p:nvSpPr>
          <p:cNvPr id="1315" name="Advantages"/>
          <p:cNvSpPr txBox="1"/>
          <p:nvPr/>
        </p:nvSpPr>
        <p:spPr>
          <a:xfrm>
            <a:off x="1795127" y="2564920"/>
            <a:ext cx="254697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Advantages</a:t>
            </a:r>
          </a:p>
        </p:txBody>
      </p:sp>
      <p:sp>
        <p:nvSpPr>
          <p:cNvPr id="1316" name="Disadvantages"/>
          <p:cNvSpPr txBox="1"/>
          <p:nvPr/>
        </p:nvSpPr>
        <p:spPr>
          <a:xfrm>
            <a:off x="7804807" y="2564920"/>
            <a:ext cx="310061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Disadvantages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Let’s consider another problem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consider another problem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Hybrid Structu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Hybrid Structures</a:t>
            </a:r>
          </a:p>
        </p:txBody>
      </p:sp>
      <p:sp>
        <p:nvSpPr>
          <p:cNvPr id="1319" name="Advantages of underlying structures"/>
          <p:cNvSpPr txBox="1"/>
          <p:nvPr>
            <p:ph type="body" sz="quarter" idx="1"/>
          </p:nvPr>
        </p:nvSpPr>
        <p:spPr>
          <a:xfrm>
            <a:off x="508000" y="3987800"/>
            <a:ext cx="5121226" cy="4821387"/>
          </a:xfrm>
          <a:prstGeom prst="rect">
            <a:avLst/>
          </a:prstGeom>
        </p:spPr>
        <p:txBody>
          <a:bodyPr anchor="t"/>
          <a:lstStyle/>
          <a:p>
            <a:pPr/>
            <a:r>
              <a:t>Advantages of underlying structures</a:t>
            </a:r>
          </a:p>
        </p:txBody>
      </p:sp>
      <p:sp>
        <p:nvSpPr>
          <p:cNvPr id="1320" name="Complexity…"/>
          <p:cNvSpPr txBox="1"/>
          <p:nvPr/>
        </p:nvSpPr>
        <p:spPr>
          <a:xfrm>
            <a:off x="6794500" y="3987800"/>
            <a:ext cx="5121226" cy="48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Complexity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Computational and accuracy costs from mapping between structures</a:t>
            </a:r>
          </a:p>
        </p:txBody>
      </p:sp>
      <p:sp>
        <p:nvSpPr>
          <p:cNvPr id="1321" name="Advantages"/>
          <p:cNvSpPr txBox="1"/>
          <p:nvPr/>
        </p:nvSpPr>
        <p:spPr>
          <a:xfrm>
            <a:off x="1795127" y="2564920"/>
            <a:ext cx="254697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Advantages</a:t>
            </a:r>
          </a:p>
        </p:txBody>
      </p:sp>
      <p:sp>
        <p:nvSpPr>
          <p:cNvPr id="1322" name="Disadvantages"/>
          <p:cNvSpPr txBox="1"/>
          <p:nvPr/>
        </p:nvSpPr>
        <p:spPr>
          <a:xfrm>
            <a:off x="7804807" y="2564920"/>
            <a:ext cx="310061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Disadvantages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5" name="Untitled 2.tiff" descr="Untitled 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2692400"/>
            <a:ext cx="12192000" cy="63500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  <p:sp>
        <p:nvSpPr>
          <p:cNvPr id="1330" name="Samples stored at discrete points on grid, mesh, or particles…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Samples stored at discrete points on grid, mesh, or particles</a:t>
            </a:r>
          </a:p>
          <a:p>
            <a:pPr/>
            <a:r>
              <a:t>Elsewhere, must be interpolated there</a:t>
            </a:r>
          </a:p>
        </p:txBody>
      </p:sp>
      <p:graphicFrame>
        <p:nvGraphicFramePr>
          <p:cNvPr id="1331" name="Table"/>
          <p:cNvGraphicFramePr/>
          <p:nvPr/>
        </p:nvGraphicFramePr>
        <p:xfrm>
          <a:off x="6406195" y="3047269"/>
          <a:ext cx="5981701" cy="609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1428750"/>
                <a:gridCol w="1428750"/>
                <a:gridCol w="1428750"/>
                <a:gridCol w="1428750"/>
              </a:tblGrid>
              <a:tr h="142875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42875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42875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42875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332" name="Circle"/>
          <p:cNvSpPr/>
          <p:nvPr/>
        </p:nvSpPr>
        <p:spPr>
          <a:xfrm>
            <a:off x="6286275" y="29067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33" name="Circle"/>
          <p:cNvSpPr/>
          <p:nvPr/>
        </p:nvSpPr>
        <p:spPr>
          <a:xfrm>
            <a:off x="7695976" y="29067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34" name="Circle"/>
          <p:cNvSpPr/>
          <p:nvPr/>
        </p:nvSpPr>
        <p:spPr>
          <a:xfrm>
            <a:off x="9131076" y="29067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35" name="Circle"/>
          <p:cNvSpPr/>
          <p:nvPr/>
        </p:nvSpPr>
        <p:spPr>
          <a:xfrm>
            <a:off x="10566176" y="29067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36" name="Circle"/>
          <p:cNvSpPr/>
          <p:nvPr/>
        </p:nvSpPr>
        <p:spPr>
          <a:xfrm>
            <a:off x="12001276" y="29067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37" name="Circle"/>
          <p:cNvSpPr/>
          <p:nvPr/>
        </p:nvSpPr>
        <p:spPr>
          <a:xfrm>
            <a:off x="6286275" y="43291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38" name="Circle"/>
          <p:cNvSpPr/>
          <p:nvPr/>
        </p:nvSpPr>
        <p:spPr>
          <a:xfrm>
            <a:off x="7695976" y="43291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39" name="Circle"/>
          <p:cNvSpPr/>
          <p:nvPr/>
        </p:nvSpPr>
        <p:spPr>
          <a:xfrm>
            <a:off x="9131076" y="43291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0" name="Circle"/>
          <p:cNvSpPr/>
          <p:nvPr/>
        </p:nvSpPr>
        <p:spPr>
          <a:xfrm>
            <a:off x="10566176" y="43291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1" name="Circle"/>
          <p:cNvSpPr/>
          <p:nvPr/>
        </p:nvSpPr>
        <p:spPr>
          <a:xfrm>
            <a:off x="12001276" y="43291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2" name="Circle"/>
          <p:cNvSpPr/>
          <p:nvPr/>
        </p:nvSpPr>
        <p:spPr>
          <a:xfrm>
            <a:off x="6260875" y="57642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3" name="Circle"/>
          <p:cNvSpPr/>
          <p:nvPr/>
        </p:nvSpPr>
        <p:spPr>
          <a:xfrm>
            <a:off x="7670576" y="57642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4" name="Circle"/>
          <p:cNvSpPr/>
          <p:nvPr/>
        </p:nvSpPr>
        <p:spPr>
          <a:xfrm>
            <a:off x="9105676" y="57642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5" name="Circle"/>
          <p:cNvSpPr/>
          <p:nvPr/>
        </p:nvSpPr>
        <p:spPr>
          <a:xfrm>
            <a:off x="10540776" y="57642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6" name="Circle"/>
          <p:cNvSpPr/>
          <p:nvPr/>
        </p:nvSpPr>
        <p:spPr>
          <a:xfrm>
            <a:off x="11975876" y="5764291"/>
            <a:ext cx="246815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7" name="Circle"/>
          <p:cNvSpPr/>
          <p:nvPr/>
        </p:nvSpPr>
        <p:spPr>
          <a:xfrm>
            <a:off x="6286275" y="71993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8" name="Circle"/>
          <p:cNvSpPr/>
          <p:nvPr/>
        </p:nvSpPr>
        <p:spPr>
          <a:xfrm>
            <a:off x="7695976" y="71993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49" name="Circle"/>
          <p:cNvSpPr/>
          <p:nvPr/>
        </p:nvSpPr>
        <p:spPr>
          <a:xfrm>
            <a:off x="9131076" y="71993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0" name="Circle"/>
          <p:cNvSpPr/>
          <p:nvPr/>
        </p:nvSpPr>
        <p:spPr>
          <a:xfrm>
            <a:off x="10566176" y="71993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1" name="Circle"/>
          <p:cNvSpPr/>
          <p:nvPr/>
        </p:nvSpPr>
        <p:spPr>
          <a:xfrm>
            <a:off x="12001276" y="71993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2" name="Circle"/>
          <p:cNvSpPr/>
          <p:nvPr/>
        </p:nvSpPr>
        <p:spPr>
          <a:xfrm>
            <a:off x="6260875" y="86344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3" name="Circle"/>
          <p:cNvSpPr/>
          <p:nvPr/>
        </p:nvSpPr>
        <p:spPr>
          <a:xfrm>
            <a:off x="7670576" y="86344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4" name="Circle"/>
          <p:cNvSpPr/>
          <p:nvPr/>
        </p:nvSpPr>
        <p:spPr>
          <a:xfrm>
            <a:off x="9105676" y="86344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5" name="Circle"/>
          <p:cNvSpPr/>
          <p:nvPr/>
        </p:nvSpPr>
        <p:spPr>
          <a:xfrm>
            <a:off x="10540776" y="86344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6" name="Circle"/>
          <p:cNvSpPr/>
          <p:nvPr/>
        </p:nvSpPr>
        <p:spPr>
          <a:xfrm>
            <a:off x="11975876" y="8634492"/>
            <a:ext cx="246815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7" name="Circle"/>
          <p:cNvSpPr/>
          <p:nvPr/>
        </p:nvSpPr>
        <p:spPr>
          <a:xfrm>
            <a:off x="8148700" y="6309119"/>
            <a:ext cx="246814" cy="246815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58" name="Line"/>
          <p:cNvSpPr/>
          <p:nvPr/>
        </p:nvSpPr>
        <p:spPr>
          <a:xfrm flipV="1">
            <a:off x="7817823" y="6553304"/>
            <a:ext cx="376807" cy="75865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59" name="Line"/>
          <p:cNvSpPr/>
          <p:nvPr/>
        </p:nvSpPr>
        <p:spPr>
          <a:xfrm>
            <a:off x="7805123" y="5915757"/>
            <a:ext cx="400176" cy="40017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60" name="Line"/>
          <p:cNvSpPr/>
          <p:nvPr/>
        </p:nvSpPr>
        <p:spPr>
          <a:xfrm flipH="1" flipV="1">
            <a:off x="8390252" y="6525487"/>
            <a:ext cx="875372" cy="786473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61" name="Line"/>
          <p:cNvSpPr/>
          <p:nvPr/>
        </p:nvSpPr>
        <p:spPr>
          <a:xfrm flipH="1">
            <a:off x="8330767" y="5915757"/>
            <a:ext cx="922158" cy="391693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  <p:sp>
        <p:nvSpPr>
          <p:cNvPr id="1364" name="Example: semi-Lagrangian advection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Example: semi-Lagrangian advection</a:t>
            </a:r>
          </a:p>
        </p:txBody>
      </p:sp>
      <p:graphicFrame>
        <p:nvGraphicFramePr>
          <p:cNvPr id="1365" name="Table"/>
          <p:cNvGraphicFramePr/>
          <p:nvPr/>
        </p:nvGraphicFramePr>
        <p:xfrm>
          <a:off x="6370003" y="3397657"/>
          <a:ext cx="5981701" cy="609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1905000"/>
                <a:gridCol w="1905000"/>
                <a:gridCol w="1905000"/>
              </a:tblGrid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366" name="Circle"/>
          <p:cNvSpPr/>
          <p:nvPr/>
        </p:nvSpPr>
        <p:spPr>
          <a:xfrm>
            <a:off x="625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67" name="Circle"/>
          <p:cNvSpPr/>
          <p:nvPr/>
        </p:nvSpPr>
        <p:spPr>
          <a:xfrm>
            <a:off x="625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68" name="Circle"/>
          <p:cNvSpPr/>
          <p:nvPr/>
        </p:nvSpPr>
        <p:spPr>
          <a:xfrm>
            <a:off x="625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69" name="Circle"/>
          <p:cNvSpPr/>
          <p:nvPr/>
        </p:nvSpPr>
        <p:spPr>
          <a:xfrm>
            <a:off x="622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0" name="Circle"/>
          <p:cNvSpPr/>
          <p:nvPr/>
        </p:nvSpPr>
        <p:spPr>
          <a:xfrm>
            <a:off x="815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1" name="Circle"/>
          <p:cNvSpPr/>
          <p:nvPr/>
        </p:nvSpPr>
        <p:spPr>
          <a:xfrm>
            <a:off x="815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2" name="Circle"/>
          <p:cNvSpPr/>
          <p:nvPr/>
        </p:nvSpPr>
        <p:spPr>
          <a:xfrm>
            <a:off x="815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3" name="Circle"/>
          <p:cNvSpPr/>
          <p:nvPr/>
        </p:nvSpPr>
        <p:spPr>
          <a:xfrm>
            <a:off x="812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4" name="Circle"/>
          <p:cNvSpPr/>
          <p:nvPr/>
        </p:nvSpPr>
        <p:spPr>
          <a:xfrm>
            <a:off x="1006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5" name="Circle"/>
          <p:cNvSpPr/>
          <p:nvPr/>
        </p:nvSpPr>
        <p:spPr>
          <a:xfrm>
            <a:off x="1006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6" name="Circle"/>
          <p:cNvSpPr/>
          <p:nvPr/>
        </p:nvSpPr>
        <p:spPr>
          <a:xfrm>
            <a:off x="1006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7" name="Circle"/>
          <p:cNvSpPr/>
          <p:nvPr/>
        </p:nvSpPr>
        <p:spPr>
          <a:xfrm>
            <a:off x="1003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8" name="Circle"/>
          <p:cNvSpPr/>
          <p:nvPr/>
        </p:nvSpPr>
        <p:spPr>
          <a:xfrm>
            <a:off x="1196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9" name="Circle"/>
          <p:cNvSpPr/>
          <p:nvPr/>
        </p:nvSpPr>
        <p:spPr>
          <a:xfrm>
            <a:off x="1196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80" name="Circle"/>
          <p:cNvSpPr/>
          <p:nvPr/>
        </p:nvSpPr>
        <p:spPr>
          <a:xfrm>
            <a:off x="1196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81" name="Circle"/>
          <p:cNvSpPr/>
          <p:nvPr/>
        </p:nvSpPr>
        <p:spPr>
          <a:xfrm>
            <a:off x="1193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82" name="Line"/>
          <p:cNvSpPr/>
          <p:nvPr/>
        </p:nvSpPr>
        <p:spPr>
          <a:xfrm flipV="1">
            <a:off x="6410271" y="4232735"/>
            <a:ext cx="365913" cy="94181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83" name="Line"/>
          <p:cNvSpPr/>
          <p:nvPr/>
        </p:nvSpPr>
        <p:spPr>
          <a:xfrm flipV="1">
            <a:off x="8289871" y="4168533"/>
            <a:ext cx="365032" cy="110761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84" name="Line"/>
          <p:cNvSpPr/>
          <p:nvPr/>
        </p:nvSpPr>
        <p:spPr>
          <a:xfrm flipV="1">
            <a:off x="10194872" y="4150074"/>
            <a:ext cx="453023" cy="113877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85" name="Line"/>
          <p:cNvSpPr/>
          <p:nvPr/>
        </p:nvSpPr>
        <p:spPr>
          <a:xfrm flipV="1">
            <a:off x="12099872" y="4380705"/>
            <a:ext cx="482553" cy="90814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86" name="Line"/>
          <p:cNvSpPr/>
          <p:nvPr/>
        </p:nvSpPr>
        <p:spPr>
          <a:xfrm flipH="1" flipV="1">
            <a:off x="5861744" y="2517814"/>
            <a:ext cx="510428" cy="86603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87" name="Line"/>
          <p:cNvSpPr/>
          <p:nvPr/>
        </p:nvSpPr>
        <p:spPr>
          <a:xfrm flipH="1" flipV="1">
            <a:off x="7940201" y="2372118"/>
            <a:ext cx="349671" cy="9990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88" name="Line"/>
          <p:cNvSpPr/>
          <p:nvPr/>
        </p:nvSpPr>
        <p:spPr>
          <a:xfrm flipH="1" flipV="1">
            <a:off x="9507190" y="2178049"/>
            <a:ext cx="687682" cy="120580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89" name="Line"/>
          <p:cNvSpPr/>
          <p:nvPr/>
        </p:nvSpPr>
        <p:spPr>
          <a:xfrm flipH="1" flipV="1">
            <a:off x="11409436" y="2514608"/>
            <a:ext cx="690437" cy="86924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90" name="Line"/>
          <p:cNvSpPr/>
          <p:nvPr/>
        </p:nvSpPr>
        <p:spPr>
          <a:xfrm flipV="1">
            <a:off x="6372171" y="6237591"/>
            <a:ext cx="613766" cy="95626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91" name="Line"/>
          <p:cNvSpPr/>
          <p:nvPr/>
        </p:nvSpPr>
        <p:spPr>
          <a:xfrm flipV="1">
            <a:off x="8289871" y="6066524"/>
            <a:ext cx="599970" cy="111462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92" name="Line"/>
          <p:cNvSpPr/>
          <p:nvPr/>
        </p:nvSpPr>
        <p:spPr>
          <a:xfrm flipV="1">
            <a:off x="10194871" y="6056379"/>
            <a:ext cx="471859" cy="113747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93" name="Line"/>
          <p:cNvSpPr/>
          <p:nvPr/>
        </p:nvSpPr>
        <p:spPr>
          <a:xfrm flipV="1">
            <a:off x="12099872" y="6285706"/>
            <a:ext cx="482553" cy="90814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94" name="Line"/>
          <p:cNvSpPr/>
          <p:nvPr/>
        </p:nvSpPr>
        <p:spPr>
          <a:xfrm flipV="1">
            <a:off x="6372171" y="8261399"/>
            <a:ext cx="837453" cy="83745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95" name="Line"/>
          <p:cNvSpPr/>
          <p:nvPr/>
        </p:nvSpPr>
        <p:spPr>
          <a:xfrm flipV="1">
            <a:off x="8289872" y="8265869"/>
            <a:ext cx="820283" cy="82028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96" name="Line"/>
          <p:cNvSpPr/>
          <p:nvPr/>
        </p:nvSpPr>
        <p:spPr>
          <a:xfrm flipV="1">
            <a:off x="10194872" y="8187278"/>
            <a:ext cx="818092" cy="91157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397" name="Line"/>
          <p:cNvSpPr/>
          <p:nvPr/>
        </p:nvSpPr>
        <p:spPr>
          <a:xfrm flipV="1">
            <a:off x="12099871" y="8189834"/>
            <a:ext cx="481041" cy="90901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3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3625" y="4885411"/>
            <a:ext cx="355601" cy="29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  <p:sp>
        <p:nvSpPr>
          <p:cNvPr id="1401" name="Example: semi-Lagrangian advection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Example: semi-Lagrangian advection</a:t>
            </a:r>
          </a:p>
        </p:txBody>
      </p:sp>
      <p:graphicFrame>
        <p:nvGraphicFramePr>
          <p:cNvPr id="1402" name="Table"/>
          <p:cNvGraphicFramePr/>
          <p:nvPr/>
        </p:nvGraphicFramePr>
        <p:xfrm>
          <a:off x="6370003" y="3397657"/>
          <a:ext cx="5981701" cy="609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1905000"/>
                <a:gridCol w="1905000"/>
                <a:gridCol w="1905000"/>
              </a:tblGrid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403" name="Circle"/>
          <p:cNvSpPr/>
          <p:nvPr/>
        </p:nvSpPr>
        <p:spPr>
          <a:xfrm>
            <a:off x="625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04" name="Circle"/>
          <p:cNvSpPr/>
          <p:nvPr/>
        </p:nvSpPr>
        <p:spPr>
          <a:xfrm>
            <a:off x="625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05" name="Circle"/>
          <p:cNvSpPr/>
          <p:nvPr/>
        </p:nvSpPr>
        <p:spPr>
          <a:xfrm>
            <a:off x="625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06" name="Circle"/>
          <p:cNvSpPr/>
          <p:nvPr/>
        </p:nvSpPr>
        <p:spPr>
          <a:xfrm>
            <a:off x="622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07" name="Circle"/>
          <p:cNvSpPr/>
          <p:nvPr/>
        </p:nvSpPr>
        <p:spPr>
          <a:xfrm>
            <a:off x="815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08" name="Circle"/>
          <p:cNvSpPr/>
          <p:nvPr/>
        </p:nvSpPr>
        <p:spPr>
          <a:xfrm>
            <a:off x="815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09" name="Circle"/>
          <p:cNvSpPr/>
          <p:nvPr/>
        </p:nvSpPr>
        <p:spPr>
          <a:xfrm>
            <a:off x="815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10" name="Circle"/>
          <p:cNvSpPr/>
          <p:nvPr/>
        </p:nvSpPr>
        <p:spPr>
          <a:xfrm>
            <a:off x="812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11" name="Circle"/>
          <p:cNvSpPr/>
          <p:nvPr/>
        </p:nvSpPr>
        <p:spPr>
          <a:xfrm>
            <a:off x="1006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12" name="Circle"/>
          <p:cNvSpPr/>
          <p:nvPr/>
        </p:nvSpPr>
        <p:spPr>
          <a:xfrm>
            <a:off x="1006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13" name="Circle"/>
          <p:cNvSpPr/>
          <p:nvPr/>
        </p:nvSpPr>
        <p:spPr>
          <a:xfrm>
            <a:off x="1006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14" name="Circle"/>
          <p:cNvSpPr/>
          <p:nvPr/>
        </p:nvSpPr>
        <p:spPr>
          <a:xfrm>
            <a:off x="1003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15" name="Circle"/>
          <p:cNvSpPr/>
          <p:nvPr/>
        </p:nvSpPr>
        <p:spPr>
          <a:xfrm>
            <a:off x="1196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16" name="Circle"/>
          <p:cNvSpPr/>
          <p:nvPr/>
        </p:nvSpPr>
        <p:spPr>
          <a:xfrm>
            <a:off x="1196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17" name="Circle"/>
          <p:cNvSpPr/>
          <p:nvPr/>
        </p:nvSpPr>
        <p:spPr>
          <a:xfrm>
            <a:off x="1196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18" name="Circle"/>
          <p:cNvSpPr/>
          <p:nvPr/>
        </p:nvSpPr>
        <p:spPr>
          <a:xfrm>
            <a:off x="1193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19" name="Line"/>
          <p:cNvSpPr/>
          <p:nvPr/>
        </p:nvSpPr>
        <p:spPr>
          <a:xfrm flipV="1">
            <a:off x="6410271" y="4232735"/>
            <a:ext cx="365913" cy="94181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20" name="Line"/>
          <p:cNvSpPr/>
          <p:nvPr/>
        </p:nvSpPr>
        <p:spPr>
          <a:xfrm flipV="1">
            <a:off x="8289871" y="4168533"/>
            <a:ext cx="365032" cy="110761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21" name="Line"/>
          <p:cNvSpPr/>
          <p:nvPr/>
        </p:nvSpPr>
        <p:spPr>
          <a:xfrm flipV="1">
            <a:off x="10194872" y="4150074"/>
            <a:ext cx="453023" cy="113877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22" name="Line"/>
          <p:cNvSpPr/>
          <p:nvPr/>
        </p:nvSpPr>
        <p:spPr>
          <a:xfrm flipV="1">
            <a:off x="12099872" y="4380705"/>
            <a:ext cx="482553" cy="90814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23" name="Line"/>
          <p:cNvSpPr/>
          <p:nvPr/>
        </p:nvSpPr>
        <p:spPr>
          <a:xfrm flipH="1" flipV="1">
            <a:off x="5861744" y="2517814"/>
            <a:ext cx="510428" cy="86603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24" name="Line"/>
          <p:cNvSpPr/>
          <p:nvPr/>
        </p:nvSpPr>
        <p:spPr>
          <a:xfrm flipH="1" flipV="1">
            <a:off x="7940201" y="2372118"/>
            <a:ext cx="349671" cy="9990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25" name="Line"/>
          <p:cNvSpPr/>
          <p:nvPr/>
        </p:nvSpPr>
        <p:spPr>
          <a:xfrm flipH="1" flipV="1">
            <a:off x="9507190" y="2178049"/>
            <a:ext cx="687682" cy="120580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26" name="Line"/>
          <p:cNvSpPr/>
          <p:nvPr/>
        </p:nvSpPr>
        <p:spPr>
          <a:xfrm flipH="1" flipV="1">
            <a:off x="11409436" y="2514608"/>
            <a:ext cx="690437" cy="86924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27" name="Line"/>
          <p:cNvSpPr/>
          <p:nvPr/>
        </p:nvSpPr>
        <p:spPr>
          <a:xfrm flipV="1">
            <a:off x="6372171" y="6237591"/>
            <a:ext cx="613766" cy="95626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28" name="Line"/>
          <p:cNvSpPr/>
          <p:nvPr/>
        </p:nvSpPr>
        <p:spPr>
          <a:xfrm flipV="1">
            <a:off x="8289871" y="6066524"/>
            <a:ext cx="599970" cy="111462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29" name="Line"/>
          <p:cNvSpPr/>
          <p:nvPr/>
        </p:nvSpPr>
        <p:spPr>
          <a:xfrm flipV="1">
            <a:off x="10194871" y="6056379"/>
            <a:ext cx="471859" cy="113747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30" name="Line"/>
          <p:cNvSpPr/>
          <p:nvPr/>
        </p:nvSpPr>
        <p:spPr>
          <a:xfrm flipV="1">
            <a:off x="12099872" y="6285706"/>
            <a:ext cx="482553" cy="90814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31" name="Line"/>
          <p:cNvSpPr/>
          <p:nvPr/>
        </p:nvSpPr>
        <p:spPr>
          <a:xfrm flipV="1">
            <a:off x="6372171" y="8261399"/>
            <a:ext cx="837453" cy="83745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32" name="Line"/>
          <p:cNvSpPr/>
          <p:nvPr/>
        </p:nvSpPr>
        <p:spPr>
          <a:xfrm flipV="1">
            <a:off x="8289872" y="8265869"/>
            <a:ext cx="820283" cy="82028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33" name="Line"/>
          <p:cNvSpPr/>
          <p:nvPr/>
        </p:nvSpPr>
        <p:spPr>
          <a:xfrm flipV="1">
            <a:off x="10194872" y="8187278"/>
            <a:ext cx="818092" cy="91157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34" name="Line"/>
          <p:cNvSpPr/>
          <p:nvPr/>
        </p:nvSpPr>
        <p:spPr>
          <a:xfrm flipV="1">
            <a:off x="12099871" y="8189834"/>
            <a:ext cx="481041" cy="90901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4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3625" y="4885411"/>
            <a:ext cx="3556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6" name="Line"/>
          <p:cNvSpPr/>
          <p:nvPr/>
        </p:nvSpPr>
        <p:spPr>
          <a:xfrm flipV="1">
            <a:off x="9016761" y="5260371"/>
            <a:ext cx="1175001" cy="2712988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37" name="Circle"/>
          <p:cNvSpPr/>
          <p:nvPr/>
        </p:nvSpPr>
        <p:spPr>
          <a:xfrm>
            <a:off x="8900151" y="7848003"/>
            <a:ext cx="246814" cy="24681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  <p:sp>
        <p:nvSpPr>
          <p:cNvPr id="1440" name="Example: semi-Lagrangian advection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Example: semi-Lagrangian advection</a:t>
            </a:r>
          </a:p>
        </p:txBody>
      </p:sp>
      <p:graphicFrame>
        <p:nvGraphicFramePr>
          <p:cNvPr id="1441" name="Table"/>
          <p:cNvGraphicFramePr/>
          <p:nvPr/>
        </p:nvGraphicFramePr>
        <p:xfrm>
          <a:off x="6370003" y="3397657"/>
          <a:ext cx="5981701" cy="609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1905000"/>
                <a:gridCol w="1905000"/>
                <a:gridCol w="1905000"/>
              </a:tblGrid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442" name="Circle"/>
          <p:cNvSpPr/>
          <p:nvPr/>
        </p:nvSpPr>
        <p:spPr>
          <a:xfrm>
            <a:off x="625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43" name="Circle"/>
          <p:cNvSpPr/>
          <p:nvPr/>
        </p:nvSpPr>
        <p:spPr>
          <a:xfrm>
            <a:off x="625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44" name="Circle"/>
          <p:cNvSpPr/>
          <p:nvPr/>
        </p:nvSpPr>
        <p:spPr>
          <a:xfrm>
            <a:off x="625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45" name="Circle"/>
          <p:cNvSpPr/>
          <p:nvPr/>
        </p:nvSpPr>
        <p:spPr>
          <a:xfrm>
            <a:off x="622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46" name="Circle"/>
          <p:cNvSpPr/>
          <p:nvPr/>
        </p:nvSpPr>
        <p:spPr>
          <a:xfrm>
            <a:off x="815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47" name="Circle"/>
          <p:cNvSpPr/>
          <p:nvPr/>
        </p:nvSpPr>
        <p:spPr>
          <a:xfrm>
            <a:off x="815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48" name="Circle"/>
          <p:cNvSpPr/>
          <p:nvPr/>
        </p:nvSpPr>
        <p:spPr>
          <a:xfrm>
            <a:off x="815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49" name="Circle"/>
          <p:cNvSpPr/>
          <p:nvPr/>
        </p:nvSpPr>
        <p:spPr>
          <a:xfrm>
            <a:off x="812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50" name="Circle"/>
          <p:cNvSpPr/>
          <p:nvPr/>
        </p:nvSpPr>
        <p:spPr>
          <a:xfrm>
            <a:off x="1006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51" name="Circle"/>
          <p:cNvSpPr/>
          <p:nvPr/>
        </p:nvSpPr>
        <p:spPr>
          <a:xfrm>
            <a:off x="1006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52" name="Circle"/>
          <p:cNvSpPr/>
          <p:nvPr/>
        </p:nvSpPr>
        <p:spPr>
          <a:xfrm>
            <a:off x="1006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53" name="Circle"/>
          <p:cNvSpPr/>
          <p:nvPr/>
        </p:nvSpPr>
        <p:spPr>
          <a:xfrm>
            <a:off x="1003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54" name="Circle"/>
          <p:cNvSpPr/>
          <p:nvPr/>
        </p:nvSpPr>
        <p:spPr>
          <a:xfrm>
            <a:off x="1196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55" name="Circle"/>
          <p:cNvSpPr/>
          <p:nvPr/>
        </p:nvSpPr>
        <p:spPr>
          <a:xfrm>
            <a:off x="1196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56" name="Circle"/>
          <p:cNvSpPr/>
          <p:nvPr/>
        </p:nvSpPr>
        <p:spPr>
          <a:xfrm>
            <a:off x="1196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57" name="Circle"/>
          <p:cNvSpPr/>
          <p:nvPr/>
        </p:nvSpPr>
        <p:spPr>
          <a:xfrm>
            <a:off x="1193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58" name="Line"/>
          <p:cNvSpPr/>
          <p:nvPr/>
        </p:nvSpPr>
        <p:spPr>
          <a:xfrm flipV="1">
            <a:off x="6410271" y="4232735"/>
            <a:ext cx="365913" cy="94181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59" name="Line"/>
          <p:cNvSpPr/>
          <p:nvPr/>
        </p:nvSpPr>
        <p:spPr>
          <a:xfrm flipV="1">
            <a:off x="8289871" y="4168533"/>
            <a:ext cx="365032" cy="110761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60" name="Line"/>
          <p:cNvSpPr/>
          <p:nvPr/>
        </p:nvSpPr>
        <p:spPr>
          <a:xfrm flipV="1">
            <a:off x="10194872" y="4150074"/>
            <a:ext cx="453023" cy="113877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61" name="Line"/>
          <p:cNvSpPr/>
          <p:nvPr/>
        </p:nvSpPr>
        <p:spPr>
          <a:xfrm flipV="1">
            <a:off x="12099872" y="4380705"/>
            <a:ext cx="482553" cy="90814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62" name="Line"/>
          <p:cNvSpPr/>
          <p:nvPr/>
        </p:nvSpPr>
        <p:spPr>
          <a:xfrm flipH="1" flipV="1">
            <a:off x="5861744" y="2517814"/>
            <a:ext cx="510428" cy="86603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63" name="Line"/>
          <p:cNvSpPr/>
          <p:nvPr/>
        </p:nvSpPr>
        <p:spPr>
          <a:xfrm flipH="1" flipV="1">
            <a:off x="7940201" y="2372118"/>
            <a:ext cx="349671" cy="9990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64" name="Line"/>
          <p:cNvSpPr/>
          <p:nvPr/>
        </p:nvSpPr>
        <p:spPr>
          <a:xfrm flipH="1" flipV="1">
            <a:off x="9507190" y="2178049"/>
            <a:ext cx="687682" cy="120580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65" name="Line"/>
          <p:cNvSpPr/>
          <p:nvPr/>
        </p:nvSpPr>
        <p:spPr>
          <a:xfrm flipH="1" flipV="1">
            <a:off x="11409436" y="2514608"/>
            <a:ext cx="690437" cy="86924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66" name="Line"/>
          <p:cNvSpPr/>
          <p:nvPr/>
        </p:nvSpPr>
        <p:spPr>
          <a:xfrm flipV="1">
            <a:off x="6372171" y="6237591"/>
            <a:ext cx="613766" cy="95626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67" name="Line"/>
          <p:cNvSpPr/>
          <p:nvPr/>
        </p:nvSpPr>
        <p:spPr>
          <a:xfrm flipV="1">
            <a:off x="8289871" y="6066524"/>
            <a:ext cx="599970" cy="111462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68" name="Line"/>
          <p:cNvSpPr/>
          <p:nvPr/>
        </p:nvSpPr>
        <p:spPr>
          <a:xfrm flipV="1">
            <a:off x="10194871" y="6056379"/>
            <a:ext cx="471859" cy="113747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69" name="Line"/>
          <p:cNvSpPr/>
          <p:nvPr/>
        </p:nvSpPr>
        <p:spPr>
          <a:xfrm flipV="1">
            <a:off x="12099872" y="6285706"/>
            <a:ext cx="482553" cy="90814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70" name="Line"/>
          <p:cNvSpPr/>
          <p:nvPr/>
        </p:nvSpPr>
        <p:spPr>
          <a:xfrm flipV="1">
            <a:off x="6372171" y="8261399"/>
            <a:ext cx="837453" cy="83745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71" name="Line"/>
          <p:cNvSpPr/>
          <p:nvPr/>
        </p:nvSpPr>
        <p:spPr>
          <a:xfrm flipV="1">
            <a:off x="8289872" y="8265869"/>
            <a:ext cx="820283" cy="82028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72" name="Line"/>
          <p:cNvSpPr/>
          <p:nvPr/>
        </p:nvSpPr>
        <p:spPr>
          <a:xfrm flipV="1">
            <a:off x="10194872" y="8187278"/>
            <a:ext cx="818092" cy="91157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73" name="Line"/>
          <p:cNvSpPr/>
          <p:nvPr/>
        </p:nvSpPr>
        <p:spPr>
          <a:xfrm flipV="1">
            <a:off x="12099871" y="8189834"/>
            <a:ext cx="481041" cy="90901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3625" y="4885411"/>
            <a:ext cx="3556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5" name="Line"/>
          <p:cNvSpPr/>
          <p:nvPr/>
        </p:nvSpPr>
        <p:spPr>
          <a:xfrm flipV="1">
            <a:off x="9016761" y="5260371"/>
            <a:ext cx="1175001" cy="2712988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76" name="Circle"/>
          <p:cNvSpPr/>
          <p:nvPr/>
        </p:nvSpPr>
        <p:spPr>
          <a:xfrm>
            <a:off x="8900151" y="7848003"/>
            <a:ext cx="246814" cy="24681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77" name="Line"/>
          <p:cNvSpPr/>
          <p:nvPr/>
        </p:nvSpPr>
        <p:spPr>
          <a:xfrm flipV="1">
            <a:off x="8278880" y="8096456"/>
            <a:ext cx="635296" cy="104012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78" name="Line"/>
          <p:cNvSpPr/>
          <p:nvPr/>
        </p:nvSpPr>
        <p:spPr>
          <a:xfrm>
            <a:off x="8300424" y="7211157"/>
            <a:ext cx="590675" cy="64147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79" name="Line"/>
          <p:cNvSpPr/>
          <p:nvPr/>
        </p:nvSpPr>
        <p:spPr>
          <a:xfrm flipH="1" flipV="1">
            <a:off x="9121300" y="8058994"/>
            <a:ext cx="955665" cy="98106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480" name="Line"/>
          <p:cNvSpPr/>
          <p:nvPr/>
        </p:nvSpPr>
        <p:spPr>
          <a:xfrm flipH="1">
            <a:off x="9129391" y="7212531"/>
            <a:ext cx="1058243" cy="64992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Interpolation</a:t>
            </a:r>
          </a:p>
        </p:txBody>
      </p:sp>
      <p:sp>
        <p:nvSpPr>
          <p:cNvPr id="1483" name="Example: semi-Lagrangian advection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Example: semi-Lagrangian advection</a:t>
            </a:r>
          </a:p>
        </p:txBody>
      </p:sp>
      <p:graphicFrame>
        <p:nvGraphicFramePr>
          <p:cNvPr id="1484" name="Table"/>
          <p:cNvGraphicFramePr/>
          <p:nvPr/>
        </p:nvGraphicFramePr>
        <p:xfrm>
          <a:off x="6370003" y="3397657"/>
          <a:ext cx="5981701" cy="609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1905000"/>
                <a:gridCol w="1905000"/>
                <a:gridCol w="1905000"/>
              </a:tblGrid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1905000"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485" name="Circle"/>
          <p:cNvSpPr/>
          <p:nvPr/>
        </p:nvSpPr>
        <p:spPr>
          <a:xfrm>
            <a:off x="625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86" name="Circle"/>
          <p:cNvSpPr/>
          <p:nvPr/>
        </p:nvSpPr>
        <p:spPr>
          <a:xfrm>
            <a:off x="625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87" name="Circle"/>
          <p:cNvSpPr/>
          <p:nvPr/>
        </p:nvSpPr>
        <p:spPr>
          <a:xfrm>
            <a:off x="625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88" name="Circle"/>
          <p:cNvSpPr/>
          <p:nvPr/>
        </p:nvSpPr>
        <p:spPr>
          <a:xfrm>
            <a:off x="622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89" name="Circle"/>
          <p:cNvSpPr/>
          <p:nvPr/>
        </p:nvSpPr>
        <p:spPr>
          <a:xfrm>
            <a:off x="815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90" name="Circle"/>
          <p:cNvSpPr/>
          <p:nvPr/>
        </p:nvSpPr>
        <p:spPr>
          <a:xfrm>
            <a:off x="815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91" name="Circle"/>
          <p:cNvSpPr/>
          <p:nvPr/>
        </p:nvSpPr>
        <p:spPr>
          <a:xfrm>
            <a:off x="815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92" name="Circle"/>
          <p:cNvSpPr/>
          <p:nvPr/>
        </p:nvSpPr>
        <p:spPr>
          <a:xfrm>
            <a:off x="812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93" name="Circle"/>
          <p:cNvSpPr/>
          <p:nvPr/>
        </p:nvSpPr>
        <p:spPr>
          <a:xfrm>
            <a:off x="10060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94" name="Circle"/>
          <p:cNvSpPr/>
          <p:nvPr/>
        </p:nvSpPr>
        <p:spPr>
          <a:xfrm>
            <a:off x="10060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95" name="Circle"/>
          <p:cNvSpPr/>
          <p:nvPr/>
        </p:nvSpPr>
        <p:spPr>
          <a:xfrm>
            <a:off x="10060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96" name="Circle"/>
          <p:cNvSpPr/>
          <p:nvPr/>
        </p:nvSpPr>
        <p:spPr>
          <a:xfrm>
            <a:off x="10034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97" name="Circle"/>
          <p:cNvSpPr/>
          <p:nvPr/>
        </p:nvSpPr>
        <p:spPr>
          <a:xfrm>
            <a:off x="11965084" y="3257180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98" name="Circle"/>
          <p:cNvSpPr/>
          <p:nvPr/>
        </p:nvSpPr>
        <p:spPr>
          <a:xfrm>
            <a:off x="11965084" y="5154581"/>
            <a:ext cx="246814" cy="2468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499" name="Circle"/>
          <p:cNvSpPr/>
          <p:nvPr/>
        </p:nvSpPr>
        <p:spPr>
          <a:xfrm>
            <a:off x="11965084" y="7077536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00" name="Circle"/>
          <p:cNvSpPr/>
          <p:nvPr/>
        </p:nvSpPr>
        <p:spPr>
          <a:xfrm>
            <a:off x="11939684" y="8984881"/>
            <a:ext cx="246814" cy="2468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01" name="Line"/>
          <p:cNvSpPr/>
          <p:nvPr/>
        </p:nvSpPr>
        <p:spPr>
          <a:xfrm flipV="1">
            <a:off x="6410271" y="4232735"/>
            <a:ext cx="365913" cy="94181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02" name="Line"/>
          <p:cNvSpPr/>
          <p:nvPr/>
        </p:nvSpPr>
        <p:spPr>
          <a:xfrm flipV="1">
            <a:off x="8289871" y="4168533"/>
            <a:ext cx="365032" cy="1107618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03" name="Line"/>
          <p:cNvSpPr/>
          <p:nvPr/>
        </p:nvSpPr>
        <p:spPr>
          <a:xfrm flipV="1">
            <a:off x="12099872" y="4380705"/>
            <a:ext cx="482553" cy="908146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04" name="Line"/>
          <p:cNvSpPr/>
          <p:nvPr/>
        </p:nvSpPr>
        <p:spPr>
          <a:xfrm flipH="1" flipV="1">
            <a:off x="5861744" y="2517814"/>
            <a:ext cx="510428" cy="86603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05" name="Line"/>
          <p:cNvSpPr/>
          <p:nvPr/>
        </p:nvSpPr>
        <p:spPr>
          <a:xfrm flipH="1" flipV="1">
            <a:off x="7940201" y="2372118"/>
            <a:ext cx="349671" cy="99903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06" name="Line"/>
          <p:cNvSpPr/>
          <p:nvPr/>
        </p:nvSpPr>
        <p:spPr>
          <a:xfrm flipH="1" flipV="1">
            <a:off x="9507190" y="2178049"/>
            <a:ext cx="687682" cy="120580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07" name="Line"/>
          <p:cNvSpPr/>
          <p:nvPr/>
        </p:nvSpPr>
        <p:spPr>
          <a:xfrm flipH="1" flipV="1">
            <a:off x="11409436" y="2514608"/>
            <a:ext cx="690437" cy="86924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08" name="Line"/>
          <p:cNvSpPr/>
          <p:nvPr/>
        </p:nvSpPr>
        <p:spPr>
          <a:xfrm flipV="1">
            <a:off x="6372171" y="6237591"/>
            <a:ext cx="613766" cy="95626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09" name="Line"/>
          <p:cNvSpPr/>
          <p:nvPr/>
        </p:nvSpPr>
        <p:spPr>
          <a:xfrm flipV="1">
            <a:off x="8289871" y="6066524"/>
            <a:ext cx="599970" cy="111462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10" name="Line"/>
          <p:cNvSpPr/>
          <p:nvPr/>
        </p:nvSpPr>
        <p:spPr>
          <a:xfrm flipV="1">
            <a:off x="10194871" y="6056379"/>
            <a:ext cx="471859" cy="113747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11" name="Line"/>
          <p:cNvSpPr/>
          <p:nvPr/>
        </p:nvSpPr>
        <p:spPr>
          <a:xfrm flipV="1">
            <a:off x="12099872" y="6285706"/>
            <a:ext cx="482553" cy="908145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12" name="Line"/>
          <p:cNvSpPr/>
          <p:nvPr/>
        </p:nvSpPr>
        <p:spPr>
          <a:xfrm flipV="1">
            <a:off x="6372171" y="8261399"/>
            <a:ext cx="837453" cy="83745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13" name="Line"/>
          <p:cNvSpPr/>
          <p:nvPr/>
        </p:nvSpPr>
        <p:spPr>
          <a:xfrm flipV="1">
            <a:off x="8289872" y="8265869"/>
            <a:ext cx="820283" cy="82028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14" name="Line"/>
          <p:cNvSpPr/>
          <p:nvPr/>
        </p:nvSpPr>
        <p:spPr>
          <a:xfrm flipV="1">
            <a:off x="10194872" y="8187278"/>
            <a:ext cx="818092" cy="911573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15" name="Line"/>
          <p:cNvSpPr/>
          <p:nvPr/>
        </p:nvSpPr>
        <p:spPr>
          <a:xfrm flipV="1">
            <a:off x="12099871" y="8189834"/>
            <a:ext cx="481041" cy="909017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16" name="Line"/>
          <p:cNvSpPr/>
          <p:nvPr/>
        </p:nvSpPr>
        <p:spPr>
          <a:xfrm flipV="1">
            <a:off x="9016761" y="5260371"/>
            <a:ext cx="1175001" cy="2712988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17" name="Circle"/>
          <p:cNvSpPr/>
          <p:nvPr/>
        </p:nvSpPr>
        <p:spPr>
          <a:xfrm>
            <a:off x="8900151" y="7848003"/>
            <a:ext cx="246814" cy="24681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518" name="Line"/>
          <p:cNvSpPr/>
          <p:nvPr/>
        </p:nvSpPr>
        <p:spPr>
          <a:xfrm flipV="1">
            <a:off x="8278880" y="8096456"/>
            <a:ext cx="635296" cy="104012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19" name="Line"/>
          <p:cNvSpPr/>
          <p:nvPr/>
        </p:nvSpPr>
        <p:spPr>
          <a:xfrm>
            <a:off x="8300424" y="7211157"/>
            <a:ext cx="590675" cy="64147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20" name="Line"/>
          <p:cNvSpPr/>
          <p:nvPr/>
        </p:nvSpPr>
        <p:spPr>
          <a:xfrm flipH="1" flipV="1">
            <a:off x="9121300" y="8058994"/>
            <a:ext cx="955665" cy="98106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21" name="Line"/>
          <p:cNvSpPr/>
          <p:nvPr/>
        </p:nvSpPr>
        <p:spPr>
          <a:xfrm flipH="1">
            <a:off x="9129391" y="7212531"/>
            <a:ext cx="1058243" cy="64992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522" name="Line"/>
          <p:cNvSpPr/>
          <p:nvPr/>
        </p:nvSpPr>
        <p:spPr>
          <a:xfrm flipV="1">
            <a:off x="10194871" y="4147622"/>
            <a:ext cx="952705" cy="1141229"/>
          </a:xfrm>
          <a:prstGeom prst="line">
            <a:avLst/>
          </a:prstGeom>
          <a:ln w="50800">
            <a:solidFill>
              <a:schemeClr val="accent1">
                <a:hueOff val="369194"/>
                <a:satOff val="6343"/>
                <a:lumOff val="-1396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15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26295" y="4605787"/>
            <a:ext cx="6096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Linear Interpolation (1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Interpolation (1D)</a:t>
            </a:r>
          </a:p>
        </p:txBody>
      </p:sp>
      <p:sp>
        <p:nvSpPr>
          <p:cNvPr id="1526" name="weights sum to 1…"/>
          <p:cNvSpPr txBox="1"/>
          <p:nvPr>
            <p:ph type="body" sz="half" idx="1"/>
          </p:nvPr>
        </p:nvSpPr>
        <p:spPr>
          <a:xfrm>
            <a:off x="1066800" y="2178050"/>
            <a:ext cx="4875081" cy="6096000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 </a:t>
            </a:r>
          </a:p>
          <a:p>
            <a:pPr/>
            <a:r>
              <a:t> </a:t>
            </a:r>
          </a:p>
          <a:p>
            <a:pPr/>
            <a:r>
              <a:t>weights sum to 1</a:t>
            </a:r>
          </a:p>
          <a:p>
            <a:pPr/>
            <a:r>
              <a:t>weight is length opposite point</a:t>
            </a:r>
          </a:p>
        </p:txBody>
      </p:sp>
      <p:sp>
        <p:nvSpPr>
          <p:cNvPr id="1527" name="Circle"/>
          <p:cNvSpPr/>
          <p:nvPr/>
        </p:nvSpPr>
        <p:spPr>
          <a:xfrm rot="13733452">
            <a:off x="10629627" y="4819679"/>
            <a:ext cx="462285" cy="46228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28" name="Circle"/>
          <p:cNvSpPr/>
          <p:nvPr/>
        </p:nvSpPr>
        <p:spPr>
          <a:xfrm rot="13733452">
            <a:off x="6892223" y="4819679"/>
            <a:ext cx="462286" cy="46228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29" name="Line"/>
          <p:cNvSpPr/>
          <p:nvPr/>
        </p:nvSpPr>
        <p:spPr>
          <a:xfrm flipH="1" flipV="1">
            <a:off x="7047672" y="5050821"/>
            <a:ext cx="36618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1352" y="5458096"/>
            <a:ext cx="534123" cy="626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16965" y="5452412"/>
            <a:ext cx="552541" cy="626213"/>
          </a:xfrm>
          <a:prstGeom prst="rect">
            <a:avLst/>
          </a:prstGeom>
          <a:ln w="12700">
            <a:miter lim="400000"/>
          </a:ln>
        </p:spPr>
      </p:pic>
      <p:sp>
        <p:nvSpPr>
          <p:cNvPr id="1532" name="Line"/>
          <p:cNvSpPr/>
          <p:nvPr/>
        </p:nvSpPr>
        <p:spPr>
          <a:xfrm flipV="1">
            <a:off x="8217594" y="3633707"/>
            <a:ext cx="1" cy="6262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7495" y="3216640"/>
            <a:ext cx="221017" cy="442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1934" y="3198222"/>
            <a:ext cx="1307679" cy="478869"/>
          </a:xfrm>
          <a:prstGeom prst="rect">
            <a:avLst/>
          </a:prstGeom>
          <a:ln w="12700">
            <a:miter lim="400000"/>
          </a:ln>
        </p:spPr>
      </p:pic>
      <p:sp>
        <p:nvSpPr>
          <p:cNvPr id="1535" name="Line"/>
          <p:cNvSpPr/>
          <p:nvPr/>
        </p:nvSpPr>
        <p:spPr>
          <a:xfrm flipV="1">
            <a:off x="7118413" y="3633707"/>
            <a:ext cx="1" cy="6262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36" name="Line"/>
          <p:cNvSpPr/>
          <p:nvPr/>
        </p:nvSpPr>
        <p:spPr>
          <a:xfrm flipV="1">
            <a:off x="10885325" y="3633707"/>
            <a:ext cx="1" cy="62621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37" name="Line"/>
          <p:cNvSpPr/>
          <p:nvPr/>
        </p:nvSpPr>
        <p:spPr>
          <a:xfrm>
            <a:off x="7111901" y="3965231"/>
            <a:ext cx="1112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38" name="Line"/>
          <p:cNvSpPr/>
          <p:nvPr/>
        </p:nvSpPr>
        <p:spPr>
          <a:xfrm>
            <a:off x="8216982" y="3965231"/>
            <a:ext cx="266895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39" name="Circle"/>
          <p:cNvSpPr/>
          <p:nvPr/>
        </p:nvSpPr>
        <p:spPr>
          <a:xfrm rot="13733452">
            <a:off x="7977434" y="4819679"/>
            <a:ext cx="462286" cy="462286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83472" y="5430469"/>
            <a:ext cx="1068245" cy="681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0117" y="7290858"/>
            <a:ext cx="5803901" cy="622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4" name="Group"/>
          <p:cNvGrpSpPr/>
          <p:nvPr/>
        </p:nvGrpSpPr>
        <p:grpSpPr>
          <a:xfrm>
            <a:off x="1592262" y="3769193"/>
            <a:ext cx="2438401" cy="1589811"/>
            <a:chOff x="0" y="0"/>
            <a:chExt cx="2438400" cy="1589809"/>
          </a:xfrm>
        </p:grpSpPr>
        <p:pic>
          <p:nvPicPr>
            <p:cNvPr id="1542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350" y="0"/>
              <a:ext cx="2425700" cy="62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3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967509"/>
              <a:ext cx="2438400" cy="62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sp>
        <p:nvSpPr>
          <p:cNvPr id="1547" name="weights sum to 1…"/>
          <p:cNvSpPr txBox="1"/>
          <p:nvPr>
            <p:ph type="body" sz="half" idx="1"/>
          </p:nvPr>
        </p:nvSpPr>
        <p:spPr>
          <a:xfrm>
            <a:off x="1072025" y="2640249"/>
            <a:ext cx="4875081" cy="6096001"/>
          </a:xfrm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  <a:p>
            <a:pPr/>
            <a:r>
              <a:t> </a:t>
            </a:r>
          </a:p>
          <a:p>
            <a:pPr/>
            <a:r>
              <a:t>weights sum to 1</a:t>
            </a:r>
          </a:p>
          <a:p>
            <a:pPr/>
            <a:r>
              <a:t>weight is area opposite point</a:t>
            </a:r>
          </a:p>
        </p:txBody>
      </p:sp>
      <p:grpSp>
        <p:nvGrpSpPr>
          <p:cNvPr id="1579" name="Group"/>
          <p:cNvGrpSpPr/>
          <p:nvPr/>
        </p:nvGrpSpPr>
        <p:grpSpPr>
          <a:xfrm>
            <a:off x="5481108" y="2378763"/>
            <a:ext cx="6586682" cy="6949174"/>
            <a:chOff x="0" y="0"/>
            <a:chExt cx="6586680" cy="6949173"/>
          </a:xfrm>
        </p:grpSpPr>
        <p:sp>
          <p:nvSpPr>
            <p:cNvPr id="1548" name="Line"/>
            <p:cNvSpPr/>
            <p:nvPr/>
          </p:nvSpPr>
          <p:spPr>
            <a:xfrm flipV="1">
              <a:off x="3522663" y="980378"/>
              <a:ext cx="1" cy="37924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49" name="Line"/>
            <p:cNvSpPr/>
            <p:nvPr/>
          </p:nvSpPr>
          <p:spPr>
            <a:xfrm flipH="1" flipV="1">
              <a:off x="2376057" y="3429800"/>
              <a:ext cx="38687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50" name="Circle"/>
            <p:cNvSpPr/>
            <p:nvPr/>
          </p:nvSpPr>
          <p:spPr>
            <a:xfrm rot="13733452">
              <a:off x="6009522" y="4563824"/>
              <a:ext cx="478781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51" name="Circle"/>
            <p:cNvSpPr/>
            <p:nvPr/>
          </p:nvSpPr>
          <p:spPr>
            <a:xfrm rot="13733452">
              <a:off x="2138762" y="4563824"/>
              <a:ext cx="478780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52" name="Line"/>
            <p:cNvSpPr/>
            <p:nvPr/>
          </p:nvSpPr>
          <p:spPr>
            <a:xfrm flipH="1" flipV="1">
              <a:off x="2299756" y="4803213"/>
              <a:ext cx="379248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55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96432" y="5225021"/>
              <a:ext cx="553182" cy="648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92842" y="5219134"/>
              <a:ext cx="572256" cy="64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60" name="Group"/>
            <p:cNvGrpSpPr/>
            <p:nvPr/>
          </p:nvGrpSpPr>
          <p:grpSpPr>
            <a:xfrm>
              <a:off x="2356099" y="5934753"/>
              <a:ext cx="3908702" cy="648558"/>
              <a:chOff x="0" y="0"/>
              <a:chExt cx="3908701" cy="648556"/>
            </a:xfrm>
          </p:grpSpPr>
          <p:sp>
            <p:nvSpPr>
              <p:cNvPr id="1555" name="Line"/>
              <p:cNvSpPr/>
              <p:nvPr/>
            </p:nvSpPr>
            <p:spPr>
              <a:xfrm flipV="1">
                <a:off x="1145144" y="-1"/>
                <a:ext cx="1" cy="6485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56" name="Line"/>
              <p:cNvSpPr/>
              <p:nvPr/>
            </p:nvSpPr>
            <p:spPr>
              <a:xfrm flipV="1">
                <a:off x="6743" y="-1"/>
                <a:ext cx="1" cy="6485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57" name="Line"/>
              <p:cNvSpPr/>
              <p:nvPr/>
            </p:nvSpPr>
            <p:spPr>
              <a:xfrm flipV="1">
                <a:off x="3908066" y="-1"/>
                <a:ext cx="1" cy="6485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58" name="Line"/>
              <p:cNvSpPr/>
              <p:nvPr/>
            </p:nvSpPr>
            <p:spPr>
              <a:xfrm>
                <a:off x="0" y="343353"/>
                <a:ext cx="115189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59" name="Line"/>
              <p:cNvSpPr/>
              <p:nvPr/>
            </p:nvSpPr>
            <p:spPr>
              <a:xfrm>
                <a:off x="1144511" y="343353"/>
                <a:ext cx="276419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561" name="Circle"/>
            <p:cNvSpPr/>
            <p:nvPr/>
          </p:nvSpPr>
          <p:spPr>
            <a:xfrm rot="13733452">
              <a:off x="3281771" y="3190410"/>
              <a:ext cx="478781" cy="47878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62" name="Line"/>
            <p:cNvSpPr/>
            <p:nvPr/>
          </p:nvSpPr>
          <p:spPr>
            <a:xfrm flipH="1" flipV="1">
              <a:off x="2414207" y="969101"/>
              <a:ext cx="379248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63" name="Line"/>
            <p:cNvSpPr/>
            <p:nvPr/>
          </p:nvSpPr>
          <p:spPr>
            <a:xfrm flipV="1">
              <a:off x="2378152" y="1037603"/>
              <a:ext cx="1" cy="37924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64" name="Line"/>
            <p:cNvSpPr/>
            <p:nvPr/>
          </p:nvSpPr>
          <p:spPr>
            <a:xfrm flipV="1">
              <a:off x="6250415" y="1037603"/>
              <a:ext cx="1" cy="37924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65" name="Circle"/>
            <p:cNvSpPr/>
            <p:nvPr/>
          </p:nvSpPr>
          <p:spPr>
            <a:xfrm rot="13733452">
              <a:off x="6009522" y="748786"/>
              <a:ext cx="478781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66" name="Circle"/>
            <p:cNvSpPr/>
            <p:nvPr/>
          </p:nvSpPr>
          <p:spPr>
            <a:xfrm rot="13733452">
              <a:off x="2138762" y="748786"/>
              <a:ext cx="478780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56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62785" y="0"/>
              <a:ext cx="572256" cy="648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92023" y="0"/>
              <a:ext cx="572257" cy="648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35780" y="2542804"/>
              <a:ext cx="1716768" cy="705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0" name="Line"/>
            <p:cNvSpPr/>
            <p:nvPr/>
          </p:nvSpPr>
          <p:spPr>
            <a:xfrm flipH="1">
              <a:off x="1182118" y="3437848"/>
              <a:ext cx="6485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71" name="Line"/>
            <p:cNvSpPr/>
            <p:nvPr/>
          </p:nvSpPr>
          <p:spPr>
            <a:xfrm flipH="1">
              <a:off x="1182118" y="4824227"/>
              <a:ext cx="6485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72" name="Line"/>
            <p:cNvSpPr/>
            <p:nvPr/>
          </p:nvSpPr>
          <p:spPr>
            <a:xfrm flipH="1">
              <a:off x="1182118" y="922904"/>
              <a:ext cx="6485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73" name="Line"/>
            <p:cNvSpPr/>
            <p:nvPr/>
          </p:nvSpPr>
          <p:spPr>
            <a:xfrm flipV="1">
              <a:off x="1525472" y="3431104"/>
              <a:ext cx="1" cy="13998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74" name="Line"/>
            <p:cNvSpPr/>
            <p:nvPr/>
          </p:nvSpPr>
          <p:spPr>
            <a:xfrm flipV="1">
              <a:off x="1525472" y="922269"/>
              <a:ext cx="1" cy="25162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57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751988" y="6563124"/>
              <a:ext cx="286129" cy="324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6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932398"/>
              <a:ext cx="1354339" cy="495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7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129778" y="6453218"/>
              <a:ext cx="1411565" cy="495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8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71343" y="3862339"/>
              <a:ext cx="228903" cy="457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8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09315" y="3702050"/>
            <a:ext cx="4000501" cy="153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In the real world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real world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5150" y="4937571"/>
            <a:ext cx="1714500" cy="58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grpSp>
        <p:nvGrpSpPr>
          <p:cNvPr id="1614" name="Group"/>
          <p:cNvGrpSpPr/>
          <p:nvPr/>
        </p:nvGrpSpPr>
        <p:grpSpPr>
          <a:xfrm>
            <a:off x="5481108" y="2378763"/>
            <a:ext cx="6586682" cy="6949174"/>
            <a:chOff x="0" y="0"/>
            <a:chExt cx="6586680" cy="6949173"/>
          </a:xfrm>
        </p:grpSpPr>
        <p:sp>
          <p:nvSpPr>
            <p:cNvPr id="1583" name="Line"/>
            <p:cNvSpPr/>
            <p:nvPr/>
          </p:nvSpPr>
          <p:spPr>
            <a:xfrm flipV="1">
              <a:off x="3522663" y="980378"/>
              <a:ext cx="1" cy="37924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84" name="Line"/>
            <p:cNvSpPr/>
            <p:nvPr/>
          </p:nvSpPr>
          <p:spPr>
            <a:xfrm flipH="1" flipV="1">
              <a:off x="2376057" y="3429800"/>
              <a:ext cx="38687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85" name="Circle"/>
            <p:cNvSpPr/>
            <p:nvPr/>
          </p:nvSpPr>
          <p:spPr>
            <a:xfrm rot="13733452">
              <a:off x="6009522" y="4563824"/>
              <a:ext cx="478781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86" name="Circle"/>
            <p:cNvSpPr/>
            <p:nvPr/>
          </p:nvSpPr>
          <p:spPr>
            <a:xfrm rot="13733452">
              <a:off x="2138762" y="4563824"/>
              <a:ext cx="478780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87" name="Line"/>
            <p:cNvSpPr/>
            <p:nvPr/>
          </p:nvSpPr>
          <p:spPr>
            <a:xfrm flipH="1" flipV="1">
              <a:off x="2299756" y="4803213"/>
              <a:ext cx="379248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58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96432" y="5225021"/>
              <a:ext cx="553181" cy="648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92842" y="5219134"/>
              <a:ext cx="572256" cy="64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95" name="Group"/>
            <p:cNvGrpSpPr/>
            <p:nvPr/>
          </p:nvGrpSpPr>
          <p:grpSpPr>
            <a:xfrm>
              <a:off x="2356099" y="5934753"/>
              <a:ext cx="3908702" cy="648558"/>
              <a:chOff x="0" y="0"/>
              <a:chExt cx="3908701" cy="648556"/>
            </a:xfrm>
          </p:grpSpPr>
          <p:sp>
            <p:nvSpPr>
              <p:cNvPr id="1590" name="Line"/>
              <p:cNvSpPr/>
              <p:nvPr/>
            </p:nvSpPr>
            <p:spPr>
              <a:xfrm flipV="1">
                <a:off x="1145144" y="-1"/>
                <a:ext cx="1" cy="6485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91" name="Line"/>
              <p:cNvSpPr/>
              <p:nvPr/>
            </p:nvSpPr>
            <p:spPr>
              <a:xfrm flipV="1">
                <a:off x="6743" y="-1"/>
                <a:ext cx="1" cy="6485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92" name="Line"/>
              <p:cNvSpPr/>
              <p:nvPr/>
            </p:nvSpPr>
            <p:spPr>
              <a:xfrm flipV="1">
                <a:off x="3908066" y="-1"/>
                <a:ext cx="1" cy="6485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93" name="Line"/>
              <p:cNvSpPr/>
              <p:nvPr/>
            </p:nvSpPr>
            <p:spPr>
              <a:xfrm>
                <a:off x="0" y="343353"/>
                <a:ext cx="115189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594" name="Line"/>
              <p:cNvSpPr/>
              <p:nvPr/>
            </p:nvSpPr>
            <p:spPr>
              <a:xfrm>
                <a:off x="1144511" y="343353"/>
                <a:ext cx="276419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596" name="Circle"/>
            <p:cNvSpPr/>
            <p:nvPr/>
          </p:nvSpPr>
          <p:spPr>
            <a:xfrm rot="13733452">
              <a:off x="3281770" y="3190410"/>
              <a:ext cx="478781" cy="47878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97" name="Line"/>
            <p:cNvSpPr/>
            <p:nvPr/>
          </p:nvSpPr>
          <p:spPr>
            <a:xfrm flipH="1" flipV="1">
              <a:off x="2414207" y="969101"/>
              <a:ext cx="379248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98" name="Line"/>
            <p:cNvSpPr/>
            <p:nvPr/>
          </p:nvSpPr>
          <p:spPr>
            <a:xfrm flipV="1">
              <a:off x="2378151" y="1037604"/>
              <a:ext cx="1" cy="37924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599" name="Line"/>
            <p:cNvSpPr/>
            <p:nvPr/>
          </p:nvSpPr>
          <p:spPr>
            <a:xfrm flipV="1">
              <a:off x="6250415" y="1037604"/>
              <a:ext cx="1" cy="37924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00" name="Circle"/>
            <p:cNvSpPr/>
            <p:nvPr/>
          </p:nvSpPr>
          <p:spPr>
            <a:xfrm rot="13733452">
              <a:off x="6009522" y="748786"/>
              <a:ext cx="478781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01" name="Circle"/>
            <p:cNvSpPr/>
            <p:nvPr/>
          </p:nvSpPr>
          <p:spPr>
            <a:xfrm rot="13733452">
              <a:off x="2138762" y="748786"/>
              <a:ext cx="478780" cy="47878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0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62785" y="0"/>
              <a:ext cx="572256" cy="648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92023" y="0"/>
              <a:ext cx="572257" cy="648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35780" y="2542804"/>
              <a:ext cx="1716768" cy="705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5" name="Line"/>
            <p:cNvSpPr/>
            <p:nvPr/>
          </p:nvSpPr>
          <p:spPr>
            <a:xfrm flipH="1">
              <a:off x="1182118" y="3437848"/>
              <a:ext cx="6485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06" name="Line"/>
            <p:cNvSpPr/>
            <p:nvPr/>
          </p:nvSpPr>
          <p:spPr>
            <a:xfrm flipH="1">
              <a:off x="1182118" y="4824227"/>
              <a:ext cx="6485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07" name="Line"/>
            <p:cNvSpPr/>
            <p:nvPr/>
          </p:nvSpPr>
          <p:spPr>
            <a:xfrm flipH="1">
              <a:off x="1182118" y="922904"/>
              <a:ext cx="6485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08" name="Line"/>
            <p:cNvSpPr/>
            <p:nvPr/>
          </p:nvSpPr>
          <p:spPr>
            <a:xfrm flipV="1">
              <a:off x="1525471" y="3431104"/>
              <a:ext cx="1" cy="13998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09" name="Line"/>
            <p:cNvSpPr/>
            <p:nvPr/>
          </p:nvSpPr>
          <p:spPr>
            <a:xfrm flipV="1">
              <a:off x="1525472" y="922269"/>
              <a:ext cx="1" cy="25162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1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751987" y="6563124"/>
              <a:ext cx="286129" cy="324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932398"/>
              <a:ext cx="1354339" cy="495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129778" y="6453218"/>
              <a:ext cx="1411565" cy="495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3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71343" y="3862339"/>
              <a:ext cx="228903" cy="457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19070 -0.124947" origin="layout" pathEditMode="relative">
                                      <p:cBhvr>
                                        <p:cTn id="6" dur="1000" fill="hold"/>
                                        <p:tgtEl>
                                          <p:spTgt spid="1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614"/>
                                        </p:tgtEl>
                                      </p:cBhvr>
                                      <p:by x="61515" y="6151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4" grpId="2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pic>
        <p:nvPicPr>
          <p:cNvPr id="16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276" y="7879887"/>
            <a:ext cx="112141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8" name="Group"/>
          <p:cNvGrpSpPr/>
          <p:nvPr/>
        </p:nvGrpSpPr>
        <p:grpSpPr>
          <a:xfrm>
            <a:off x="3896514" y="2506133"/>
            <a:ext cx="4051839" cy="4274828"/>
            <a:chOff x="0" y="0"/>
            <a:chExt cx="4051837" cy="4274827"/>
          </a:xfrm>
        </p:grpSpPr>
        <p:sp>
          <p:nvSpPr>
            <p:cNvPr id="1618" name="Line"/>
            <p:cNvSpPr/>
            <p:nvPr/>
          </p:nvSpPr>
          <p:spPr>
            <a:xfrm flipV="1">
              <a:off x="2166987" y="603086"/>
              <a:ext cx="1" cy="23329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19" name="Line"/>
            <p:cNvSpPr/>
            <p:nvPr/>
          </p:nvSpPr>
          <p:spPr>
            <a:xfrm flipH="1" flipV="1">
              <a:off x="1461646" y="2109863"/>
              <a:ext cx="23799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20" name="Circle"/>
            <p:cNvSpPr/>
            <p:nvPr/>
          </p:nvSpPr>
          <p:spPr>
            <a:xfrm rot="13733452">
              <a:off x="3696795" y="2807464"/>
              <a:ext cx="294525" cy="29452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21" name="Circle"/>
            <p:cNvSpPr/>
            <p:nvPr/>
          </p:nvSpPr>
          <p:spPr>
            <a:xfrm rot="13733452">
              <a:off x="1315672" y="2807464"/>
              <a:ext cx="294525" cy="29452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22" name="Line"/>
            <p:cNvSpPr/>
            <p:nvPr/>
          </p:nvSpPr>
          <p:spPr>
            <a:xfrm flipH="1" flipV="1">
              <a:off x="1414709" y="2954727"/>
              <a:ext cx="23329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2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89633" y="3214204"/>
              <a:ext cx="340293" cy="39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25018" y="3210583"/>
              <a:ext cx="352027" cy="39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5" name="Line"/>
            <p:cNvSpPr/>
            <p:nvPr/>
          </p:nvSpPr>
          <p:spPr>
            <a:xfrm flipV="1">
              <a:off x="2153811" y="3650801"/>
              <a:ext cx="1" cy="3989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26" name="Line"/>
            <p:cNvSpPr/>
            <p:nvPr/>
          </p:nvSpPr>
          <p:spPr>
            <a:xfrm flipV="1">
              <a:off x="1453516" y="3650801"/>
              <a:ext cx="1" cy="3989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27" name="Line"/>
            <p:cNvSpPr/>
            <p:nvPr/>
          </p:nvSpPr>
          <p:spPr>
            <a:xfrm flipV="1">
              <a:off x="3853440" y="3650801"/>
              <a:ext cx="1" cy="3989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28" name="Line"/>
            <p:cNvSpPr/>
            <p:nvPr/>
          </p:nvSpPr>
          <p:spPr>
            <a:xfrm>
              <a:off x="1449368" y="3862016"/>
              <a:ext cx="70859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29" name="Line"/>
            <p:cNvSpPr/>
            <p:nvPr/>
          </p:nvSpPr>
          <p:spPr>
            <a:xfrm>
              <a:off x="2153422" y="3862016"/>
              <a:ext cx="170040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30" name="Circle"/>
            <p:cNvSpPr/>
            <p:nvPr/>
          </p:nvSpPr>
          <p:spPr>
            <a:xfrm rot="13733452">
              <a:off x="2018801" y="1962600"/>
              <a:ext cx="294525" cy="294526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31" name="Line"/>
            <p:cNvSpPr/>
            <p:nvPr/>
          </p:nvSpPr>
          <p:spPr>
            <a:xfrm flipH="1" flipV="1">
              <a:off x="1485115" y="596148"/>
              <a:ext cx="23329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32" name="Line"/>
            <p:cNvSpPr/>
            <p:nvPr/>
          </p:nvSpPr>
          <p:spPr>
            <a:xfrm flipV="1">
              <a:off x="1462934" y="638288"/>
              <a:ext cx="1" cy="23329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33" name="Line"/>
            <p:cNvSpPr/>
            <p:nvPr/>
          </p:nvSpPr>
          <p:spPr>
            <a:xfrm flipV="1">
              <a:off x="3844981" y="638288"/>
              <a:ext cx="1" cy="23329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34" name="Circle"/>
            <p:cNvSpPr/>
            <p:nvPr/>
          </p:nvSpPr>
          <p:spPr>
            <a:xfrm rot="13733452">
              <a:off x="3696795" y="460620"/>
              <a:ext cx="294525" cy="29452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35" name="Circle"/>
            <p:cNvSpPr/>
            <p:nvPr/>
          </p:nvSpPr>
          <p:spPr>
            <a:xfrm rot="13733452">
              <a:off x="1315672" y="460620"/>
              <a:ext cx="294525" cy="29452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3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68043" y="0"/>
              <a:ext cx="352028" cy="39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86921" y="0"/>
              <a:ext cx="352028" cy="398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98088" y="1564222"/>
              <a:ext cx="1056081" cy="4341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9" name="Line"/>
            <p:cNvSpPr/>
            <p:nvPr/>
          </p:nvSpPr>
          <p:spPr>
            <a:xfrm flipH="1">
              <a:off x="727187" y="2114814"/>
              <a:ext cx="39896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40" name="Line"/>
            <p:cNvSpPr/>
            <p:nvPr/>
          </p:nvSpPr>
          <p:spPr>
            <a:xfrm flipH="1">
              <a:off x="727187" y="2967653"/>
              <a:ext cx="39896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41" name="Line"/>
            <p:cNvSpPr/>
            <p:nvPr/>
          </p:nvSpPr>
          <p:spPr>
            <a:xfrm flipH="1" flipV="1">
              <a:off x="727187" y="567730"/>
              <a:ext cx="39896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42" name="Line"/>
            <p:cNvSpPr/>
            <p:nvPr/>
          </p:nvSpPr>
          <p:spPr>
            <a:xfrm flipV="1">
              <a:off x="938403" y="2110665"/>
              <a:ext cx="1" cy="8611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43" name="Line"/>
            <p:cNvSpPr/>
            <p:nvPr/>
          </p:nvSpPr>
          <p:spPr>
            <a:xfrm flipV="1">
              <a:off x="938403" y="567340"/>
              <a:ext cx="1" cy="15478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4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92902" y="4037346"/>
              <a:ext cx="176014" cy="199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1188727"/>
              <a:ext cx="833130" cy="305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540458" y="3969737"/>
              <a:ext cx="868334" cy="305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7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89950" y="2375942"/>
              <a:ext cx="140811" cy="281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Rectangle"/>
          <p:cNvSpPr/>
          <p:nvPr/>
        </p:nvSpPr>
        <p:spPr>
          <a:xfrm>
            <a:off x="6089575" y="3121421"/>
            <a:ext cx="1641909" cy="149132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651" name="Rectangle"/>
          <p:cNvSpPr/>
          <p:nvPr/>
        </p:nvSpPr>
        <p:spPr>
          <a:xfrm>
            <a:off x="2558975" y="7634154"/>
            <a:ext cx="3111207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652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sp>
        <p:nvSpPr>
          <p:cNvPr id="1653" name="Line"/>
          <p:cNvSpPr/>
          <p:nvPr/>
        </p:nvSpPr>
        <p:spPr>
          <a:xfrm flipV="1">
            <a:off x="6063502" y="3109219"/>
            <a:ext cx="1" cy="2332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54" name="Line"/>
          <p:cNvSpPr/>
          <p:nvPr/>
        </p:nvSpPr>
        <p:spPr>
          <a:xfrm flipH="1">
            <a:off x="5358161" y="4615996"/>
            <a:ext cx="237990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55" name="Circle"/>
          <p:cNvSpPr/>
          <p:nvPr/>
        </p:nvSpPr>
        <p:spPr>
          <a:xfrm rot="13733452">
            <a:off x="7593310" y="5313598"/>
            <a:ext cx="294525" cy="29452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56" name="Line"/>
          <p:cNvSpPr/>
          <p:nvPr/>
        </p:nvSpPr>
        <p:spPr>
          <a:xfrm flipH="1">
            <a:off x="5311224" y="5460860"/>
            <a:ext cx="233297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6148" y="5720337"/>
            <a:ext cx="340293" cy="398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1533" y="5716716"/>
            <a:ext cx="352027" cy="3989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4" name="Group"/>
          <p:cNvGrpSpPr/>
          <p:nvPr/>
        </p:nvGrpSpPr>
        <p:grpSpPr>
          <a:xfrm>
            <a:off x="5345883" y="6156934"/>
            <a:ext cx="2404463" cy="398964"/>
            <a:chOff x="0" y="0"/>
            <a:chExt cx="2404461" cy="398963"/>
          </a:xfrm>
        </p:grpSpPr>
        <p:sp>
          <p:nvSpPr>
            <p:cNvPr id="1659" name="Line"/>
            <p:cNvSpPr/>
            <p:nvPr/>
          </p:nvSpPr>
          <p:spPr>
            <a:xfrm flipV="1">
              <a:off x="704442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60" name="Line"/>
            <p:cNvSpPr/>
            <p:nvPr/>
          </p:nvSpPr>
          <p:spPr>
            <a:xfrm flipV="1">
              <a:off x="4148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61" name="Line"/>
            <p:cNvSpPr/>
            <p:nvPr/>
          </p:nvSpPr>
          <p:spPr>
            <a:xfrm flipV="1">
              <a:off x="2404071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62" name="Line"/>
            <p:cNvSpPr/>
            <p:nvPr/>
          </p:nvSpPr>
          <p:spPr>
            <a:xfrm>
              <a:off x="0" y="211215"/>
              <a:ext cx="7085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63" name="Line"/>
            <p:cNvSpPr/>
            <p:nvPr/>
          </p:nvSpPr>
          <p:spPr>
            <a:xfrm>
              <a:off x="704053" y="211215"/>
              <a:ext cx="170040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665" name="Circle"/>
          <p:cNvSpPr/>
          <p:nvPr/>
        </p:nvSpPr>
        <p:spPr>
          <a:xfrm rot="13733452">
            <a:off x="5915316" y="4468734"/>
            <a:ext cx="294525" cy="294525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66" name="Line"/>
          <p:cNvSpPr/>
          <p:nvPr/>
        </p:nvSpPr>
        <p:spPr>
          <a:xfrm flipH="1" flipV="1">
            <a:off x="5381629" y="3102281"/>
            <a:ext cx="2332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67" name="Line"/>
          <p:cNvSpPr/>
          <p:nvPr/>
        </p:nvSpPr>
        <p:spPr>
          <a:xfrm flipV="1">
            <a:off x="5359449" y="3144421"/>
            <a:ext cx="1" cy="233297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68" name="Line"/>
          <p:cNvSpPr/>
          <p:nvPr/>
        </p:nvSpPr>
        <p:spPr>
          <a:xfrm flipV="1">
            <a:off x="7741496" y="3144421"/>
            <a:ext cx="1" cy="233297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69" name="Circle"/>
          <p:cNvSpPr/>
          <p:nvPr/>
        </p:nvSpPr>
        <p:spPr>
          <a:xfrm rot="13733452">
            <a:off x="7593310" y="2966753"/>
            <a:ext cx="294525" cy="29452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70" name="Circle"/>
          <p:cNvSpPr/>
          <p:nvPr/>
        </p:nvSpPr>
        <p:spPr>
          <a:xfrm rot="13733452">
            <a:off x="5212187" y="2966753"/>
            <a:ext cx="294525" cy="29452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4558" y="2506133"/>
            <a:ext cx="352028" cy="398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3436" y="2506133"/>
            <a:ext cx="352027" cy="398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94603" y="4070355"/>
            <a:ext cx="1056081" cy="434167"/>
          </a:xfrm>
          <a:prstGeom prst="rect">
            <a:avLst/>
          </a:prstGeom>
          <a:ln w="12700">
            <a:miter lim="400000"/>
          </a:ln>
        </p:spPr>
      </p:pic>
      <p:sp>
        <p:nvSpPr>
          <p:cNvPr id="1674" name="Line"/>
          <p:cNvSpPr/>
          <p:nvPr/>
        </p:nvSpPr>
        <p:spPr>
          <a:xfrm flipH="1">
            <a:off x="4623702" y="4620947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75" name="Line"/>
          <p:cNvSpPr/>
          <p:nvPr/>
        </p:nvSpPr>
        <p:spPr>
          <a:xfrm flipH="1">
            <a:off x="4623702" y="5473786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76" name="Line"/>
          <p:cNvSpPr/>
          <p:nvPr/>
        </p:nvSpPr>
        <p:spPr>
          <a:xfrm flipH="1">
            <a:off x="4623702" y="3073863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77" name="Line"/>
          <p:cNvSpPr/>
          <p:nvPr/>
        </p:nvSpPr>
        <p:spPr>
          <a:xfrm flipV="1">
            <a:off x="4834918" y="4616799"/>
            <a:ext cx="1" cy="86113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78" name="Line"/>
          <p:cNvSpPr/>
          <p:nvPr/>
        </p:nvSpPr>
        <p:spPr>
          <a:xfrm flipV="1">
            <a:off x="4834918" y="3073473"/>
            <a:ext cx="1" cy="154786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7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89416" y="6543479"/>
            <a:ext cx="176015" cy="199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96514" y="3694860"/>
            <a:ext cx="833131" cy="30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36973" y="6475870"/>
            <a:ext cx="868334" cy="30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86465" y="4882075"/>
            <a:ext cx="140811" cy="28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9276" y="7879887"/>
            <a:ext cx="11214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4" name="Circle"/>
          <p:cNvSpPr/>
          <p:nvPr/>
        </p:nvSpPr>
        <p:spPr>
          <a:xfrm rot="13733452">
            <a:off x="5212187" y="5313598"/>
            <a:ext cx="294525" cy="294525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Rectangle"/>
          <p:cNvSpPr/>
          <p:nvPr/>
        </p:nvSpPr>
        <p:spPr>
          <a:xfrm>
            <a:off x="5395308" y="3112954"/>
            <a:ext cx="663282" cy="14902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687" name="Rectangle"/>
          <p:cNvSpPr/>
          <p:nvPr/>
        </p:nvSpPr>
        <p:spPr>
          <a:xfrm>
            <a:off x="6081108" y="7634155"/>
            <a:ext cx="2146933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688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sp>
        <p:nvSpPr>
          <p:cNvPr id="1689" name="Line"/>
          <p:cNvSpPr/>
          <p:nvPr/>
        </p:nvSpPr>
        <p:spPr>
          <a:xfrm flipV="1">
            <a:off x="6063502" y="3109219"/>
            <a:ext cx="1" cy="23329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90" name="Line"/>
          <p:cNvSpPr/>
          <p:nvPr/>
        </p:nvSpPr>
        <p:spPr>
          <a:xfrm flipH="1">
            <a:off x="5358161" y="4615996"/>
            <a:ext cx="237990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91" name="Circle"/>
          <p:cNvSpPr/>
          <p:nvPr/>
        </p:nvSpPr>
        <p:spPr>
          <a:xfrm rot="13733452">
            <a:off x="5212187" y="5313598"/>
            <a:ext cx="294525" cy="29452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92" name="Line"/>
          <p:cNvSpPr/>
          <p:nvPr/>
        </p:nvSpPr>
        <p:spPr>
          <a:xfrm flipH="1">
            <a:off x="5311224" y="5460860"/>
            <a:ext cx="233297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6148" y="5720337"/>
            <a:ext cx="340293" cy="398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1533" y="5716716"/>
            <a:ext cx="352027" cy="3989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0" name="Group"/>
          <p:cNvGrpSpPr/>
          <p:nvPr/>
        </p:nvGrpSpPr>
        <p:grpSpPr>
          <a:xfrm>
            <a:off x="5345883" y="6156934"/>
            <a:ext cx="2404463" cy="398964"/>
            <a:chOff x="0" y="0"/>
            <a:chExt cx="2404461" cy="398963"/>
          </a:xfrm>
        </p:grpSpPr>
        <p:sp>
          <p:nvSpPr>
            <p:cNvPr id="1695" name="Line"/>
            <p:cNvSpPr/>
            <p:nvPr/>
          </p:nvSpPr>
          <p:spPr>
            <a:xfrm flipV="1">
              <a:off x="704442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96" name="Line"/>
            <p:cNvSpPr/>
            <p:nvPr/>
          </p:nvSpPr>
          <p:spPr>
            <a:xfrm flipV="1">
              <a:off x="4148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97" name="Line"/>
            <p:cNvSpPr/>
            <p:nvPr/>
          </p:nvSpPr>
          <p:spPr>
            <a:xfrm flipV="1">
              <a:off x="2404071" y="-1"/>
              <a:ext cx="1" cy="3989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98" name="Line"/>
            <p:cNvSpPr/>
            <p:nvPr/>
          </p:nvSpPr>
          <p:spPr>
            <a:xfrm>
              <a:off x="0" y="211215"/>
              <a:ext cx="70859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699" name="Line"/>
            <p:cNvSpPr/>
            <p:nvPr/>
          </p:nvSpPr>
          <p:spPr>
            <a:xfrm>
              <a:off x="704053" y="211215"/>
              <a:ext cx="170040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701" name="Circle"/>
          <p:cNvSpPr/>
          <p:nvPr/>
        </p:nvSpPr>
        <p:spPr>
          <a:xfrm rot="13733452">
            <a:off x="5915316" y="4468734"/>
            <a:ext cx="294525" cy="294525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02" name="Line"/>
          <p:cNvSpPr/>
          <p:nvPr/>
        </p:nvSpPr>
        <p:spPr>
          <a:xfrm flipH="1" flipV="1">
            <a:off x="5381629" y="3102281"/>
            <a:ext cx="2332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03" name="Line"/>
          <p:cNvSpPr/>
          <p:nvPr/>
        </p:nvSpPr>
        <p:spPr>
          <a:xfrm flipV="1">
            <a:off x="5359449" y="3144421"/>
            <a:ext cx="1" cy="233297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04" name="Line"/>
          <p:cNvSpPr/>
          <p:nvPr/>
        </p:nvSpPr>
        <p:spPr>
          <a:xfrm flipV="1">
            <a:off x="7741496" y="3144421"/>
            <a:ext cx="1" cy="233297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05" name="Circle"/>
          <p:cNvSpPr/>
          <p:nvPr/>
        </p:nvSpPr>
        <p:spPr>
          <a:xfrm rot="13733452">
            <a:off x="7593310" y="2966753"/>
            <a:ext cx="294525" cy="29452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06" name="Circle"/>
          <p:cNvSpPr/>
          <p:nvPr/>
        </p:nvSpPr>
        <p:spPr>
          <a:xfrm rot="13733452">
            <a:off x="5212187" y="2966753"/>
            <a:ext cx="294525" cy="29452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4558" y="2506133"/>
            <a:ext cx="352028" cy="398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3436" y="2506133"/>
            <a:ext cx="352027" cy="398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94603" y="4070355"/>
            <a:ext cx="1056081" cy="434167"/>
          </a:xfrm>
          <a:prstGeom prst="rect">
            <a:avLst/>
          </a:prstGeom>
          <a:ln w="12700">
            <a:miter lim="400000"/>
          </a:ln>
        </p:spPr>
      </p:pic>
      <p:sp>
        <p:nvSpPr>
          <p:cNvPr id="1710" name="Line"/>
          <p:cNvSpPr/>
          <p:nvPr/>
        </p:nvSpPr>
        <p:spPr>
          <a:xfrm flipH="1">
            <a:off x="4623702" y="4620947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11" name="Line"/>
          <p:cNvSpPr/>
          <p:nvPr/>
        </p:nvSpPr>
        <p:spPr>
          <a:xfrm flipH="1">
            <a:off x="4623702" y="5473786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12" name="Line"/>
          <p:cNvSpPr/>
          <p:nvPr/>
        </p:nvSpPr>
        <p:spPr>
          <a:xfrm flipH="1">
            <a:off x="4623702" y="3073863"/>
            <a:ext cx="3989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13" name="Line"/>
          <p:cNvSpPr/>
          <p:nvPr/>
        </p:nvSpPr>
        <p:spPr>
          <a:xfrm flipV="1">
            <a:off x="4834918" y="4616799"/>
            <a:ext cx="1" cy="86113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14" name="Line"/>
          <p:cNvSpPr/>
          <p:nvPr/>
        </p:nvSpPr>
        <p:spPr>
          <a:xfrm flipV="1">
            <a:off x="4834918" y="3073473"/>
            <a:ext cx="1" cy="154786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1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89416" y="6543479"/>
            <a:ext cx="176015" cy="199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96514" y="3694860"/>
            <a:ext cx="833131" cy="30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36973" y="6475870"/>
            <a:ext cx="868334" cy="30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86465" y="4882075"/>
            <a:ext cx="140811" cy="28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9276" y="7879887"/>
            <a:ext cx="11214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0" name="Circle"/>
          <p:cNvSpPr/>
          <p:nvPr/>
        </p:nvSpPr>
        <p:spPr>
          <a:xfrm rot="13733452">
            <a:off x="7593310" y="5313598"/>
            <a:ext cx="294525" cy="294525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Bilinear Interpolation (2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Bilinear Interpolation (2D)</a:t>
            </a:r>
          </a:p>
        </p:txBody>
      </p:sp>
      <p:pic>
        <p:nvPicPr>
          <p:cNvPr id="17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276" y="7879887"/>
            <a:ext cx="11214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4" name="Line"/>
          <p:cNvSpPr/>
          <p:nvPr/>
        </p:nvSpPr>
        <p:spPr>
          <a:xfrm flipV="1">
            <a:off x="6103396" y="3103349"/>
            <a:ext cx="1" cy="23014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5" name="Line"/>
          <p:cNvSpPr/>
          <p:nvPr/>
        </p:nvSpPr>
        <p:spPr>
          <a:xfrm flipH="1">
            <a:off x="5407592" y="4589753"/>
            <a:ext cx="234772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6" name="Circle"/>
          <p:cNvSpPr/>
          <p:nvPr/>
        </p:nvSpPr>
        <p:spPr>
          <a:xfrm rot="13733452">
            <a:off x="7612518" y="5277922"/>
            <a:ext cx="290543" cy="29054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7" name="Circle"/>
          <p:cNvSpPr/>
          <p:nvPr/>
        </p:nvSpPr>
        <p:spPr>
          <a:xfrm rot="13733452">
            <a:off x="5263591" y="5277922"/>
            <a:ext cx="290543" cy="29054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8" name="Line"/>
          <p:cNvSpPr/>
          <p:nvPr/>
        </p:nvSpPr>
        <p:spPr>
          <a:xfrm flipH="1">
            <a:off x="5361289" y="5423193"/>
            <a:ext cx="230142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7904" y="5679162"/>
            <a:ext cx="335692" cy="39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1711" y="5675590"/>
            <a:ext cx="347268" cy="3935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6" name="Group"/>
          <p:cNvGrpSpPr/>
          <p:nvPr/>
        </p:nvGrpSpPr>
        <p:grpSpPr>
          <a:xfrm>
            <a:off x="5395480" y="6109855"/>
            <a:ext cx="2371951" cy="393570"/>
            <a:chOff x="0" y="0"/>
            <a:chExt cx="2371950" cy="393569"/>
          </a:xfrm>
        </p:grpSpPr>
        <p:sp>
          <p:nvSpPr>
            <p:cNvPr id="1731" name="Line"/>
            <p:cNvSpPr/>
            <p:nvPr/>
          </p:nvSpPr>
          <p:spPr>
            <a:xfrm flipV="1">
              <a:off x="694917" y="0"/>
              <a:ext cx="1" cy="3935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32" name="Line"/>
            <p:cNvSpPr/>
            <p:nvPr/>
          </p:nvSpPr>
          <p:spPr>
            <a:xfrm flipV="1">
              <a:off x="4092" y="0"/>
              <a:ext cx="1" cy="3935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33" name="Line"/>
            <p:cNvSpPr/>
            <p:nvPr/>
          </p:nvSpPr>
          <p:spPr>
            <a:xfrm flipV="1">
              <a:off x="2371565" y="0"/>
              <a:ext cx="1" cy="3935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34" name="Line"/>
            <p:cNvSpPr/>
            <p:nvPr/>
          </p:nvSpPr>
          <p:spPr>
            <a:xfrm>
              <a:off x="0" y="208360"/>
              <a:ext cx="69901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35" name="Line"/>
            <p:cNvSpPr/>
            <p:nvPr/>
          </p:nvSpPr>
          <p:spPr>
            <a:xfrm>
              <a:off x="694533" y="208360"/>
              <a:ext cx="167741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737" name="Circle"/>
          <p:cNvSpPr/>
          <p:nvPr/>
        </p:nvSpPr>
        <p:spPr>
          <a:xfrm rot="13733452">
            <a:off x="5957213" y="4444482"/>
            <a:ext cx="290543" cy="290543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8" name="Line"/>
          <p:cNvSpPr/>
          <p:nvPr/>
        </p:nvSpPr>
        <p:spPr>
          <a:xfrm flipH="1" flipV="1">
            <a:off x="5430742" y="3096505"/>
            <a:ext cx="230142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39" name="Line"/>
          <p:cNvSpPr/>
          <p:nvPr/>
        </p:nvSpPr>
        <p:spPr>
          <a:xfrm flipV="1">
            <a:off x="5408862" y="3138076"/>
            <a:ext cx="1" cy="23014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0" name="Line"/>
          <p:cNvSpPr/>
          <p:nvPr/>
        </p:nvSpPr>
        <p:spPr>
          <a:xfrm flipV="1">
            <a:off x="7758701" y="3138076"/>
            <a:ext cx="1" cy="23014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1" name="Circle"/>
          <p:cNvSpPr/>
          <p:nvPr/>
        </p:nvSpPr>
        <p:spPr>
          <a:xfrm rot="13733452">
            <a:off x="7612518" y="2962810"/>
            <a:ext cx="290543" cy="29054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2" name="Circle"/>
          <p:cNvSpPr/>
          <p:nvPr/>
        </p:nvSpPr>
        <p:spPr>
          <a:xfrm rot="13733452">
            <a:off x="5263591" y="2962810"/>
            <a:ext cx="290543" cy="29054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84155" y="2508418"/>
            <a:ext cx="347268" cy="39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35229" y="2508417"/>
            <a:ext cx="347268" cy="39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32724" y="4051489"/>
            <a:ext cx="1041801" cy="428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35720" y="6491174"/>
            <a:ext cx="173635" cy="196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71817" y="6424479"/>
            <a:ext cx="856592" cy="300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5" name="Group"/>
          <p:cNvGrpSpPr/>
          <p:nvPr/>
        </p:nvGrpSpPr>
        <p:grpSpPr>
          <a:xfrm>
            <a:off x="3618441" y="3068086"/>
            <a:ext cx="1110925" cy="2371952"/>
            <a:chOff x="0" y="0"/>
            <a:chExt cx="1110924" cy="2371950"/>
          </a:xfrm>
        </p:grpSpPr>
        <p:sp>
          <p:nvSpPr>
            <p:cNvPr id="1748" name="Line"/>
            <p:cNvSpPr/>
            <p:nvPr/>
          </p:nvSpPr>
          <p:spPr>
            <a:xfrm flipH="1">
              <a:off x="717355" y="1526550"/>
              <a:ext cx="393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49" name="Line"/>
            <p:cNvSpPr/>
            <p:nvPr/>
          </p:nvSpPr>
          <p:spPr>
            <a:xfrm flipH="1">
              <a:off x="717355" y="2367858"/>
              <a:ext cx="393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50" name="Line"/>
            <p:cNvSpPr/>
            <p:nvPr/>
          </p:nvSpPr>
          <p:spPr>
            <a:xfrm flipH="1" flipV="1">
              <a:off x="717355" y="385"/>
              <a:ext cx="393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51" name="Line"/>
            <p:cNvSpPr/>
            <p:nvPr/>
          </p:nvSpPr>
          <p:spPr>
            <a:xfrm flipV="1">
              <a:off x="925715" y="1522458"/>
              <a:ext cx="1" cy="84949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52" name="Line"/>
            <p:cNvSpPr/>
            <p:nvPr/>
          </p:nvSpPr>
          <p:spPr>
            <a:xfrm flipV="1">
              <a:off x="925715" y="0"/>
              <a:ext cx="1" cy="15269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753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612985"/>
              <a:ext cx="821865" cy="300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4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86029" y="1784147"/>
              <a:ext cx="138908" cy="277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56" name="Circle"/>
          <p:cNvSpPr/>
          <p:nvPr/>
        </p:nvSpPr>
        <p:spPr>
          <a:xfrm rot="13733452">
            <a:off x="7612518" y="4432906"/>
            <a:ext cx="290543" cy="290543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57" name="Circle"/>
          <p:cNvSpPr/>
          <p:nvPr/>
        </p:nvSpPr>
        <p:spPr>
          <a:xfrm rot="13733452">
            <a:off x="5263591" y="4432906"/>
            <a:ext cx="290543" cy="290543"/>
          </a:xfrm>
          <a:prstGeom prst="ellipse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5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861970" y="4392968"/>
            <a:ext cx="347268" cy="39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929957" y="4392968"/>
            <a:ext cx="347268" cy="39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0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146895" y="7009828"/>
            <a:ext cx="3860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1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507039" y="7009829"/>
            <a:ext cx="38608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Trilinear Interpolation (3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Trilinear Interpolation (3D)</a:t>
            </a:r>
          </a:p>
        </p:txBody>
      </p:sp>
      <p:sp>
        <p:nvSpPr>
          <p:cNvPr id="1764" name="Line"/>
          <p:cNvSpPr/>
          <p:nvPr/>
        </p:nvSpPr>
        <p:spPr>
          <a:xfrm flipV="1">
            <a:off x="7752842" y="3728042"/>
            <a:ext cx="1356664" cy="1335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65" name="Line"/>
          <p:cNvSpPr/>
          <p:nvPr/>
        </p:nvSpPr>
        <p:spPr>
          <a:xfrm flipV="1">
            <a:off x="9657206" y="3728042"/>
            <a:ext cx="1356664" cy="1335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66" name="Line"/>
          <p:cNvSpPr/>
          <p:nvPr/>
        </p:nvSpPr>
        <p:spPr>
          <a:xfrm flipV="1">
            <a:off x="9657206" y="5603322"/>
            <a:ext cx="1356664" cy="13359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67" name="Line"/>
          <p:cNvSpPr/>
          <p:nvPr/>
        </p:nvSpPr>
        <p:spPr>
          <a:xfrm>
            <a:off x="9104941" y="3732537"/>
            <a:ext cx="190436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68" name="Line"/>
          <p:cNvSpPr/>
          <p:nvPr/>
        </p:nvSpPr>
        <p:spPr>
          <a:xfrm flipV="1">
            <a:off x="11009305" y="3732537"/>
            <a:ext cx="1" cy="187528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69" name="Circle"/>
          <p:cNvSpPr/>
          <p:nvPr/>
        </p:nvSpPr>
        <p:spPr>
          <a:xfrm rot="13733452">
            <a:off x="10891366" y="3624602"/>
            <a:ext cx="250410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70" name="Circle"/>
          <p:cNvSpPr/>
          <p:nvPr/>
        </p:nvSpPr>
        <p:spPr>
          <a:xfrm rot="13733452">
            <a:off x="8985842" y="3594672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71" name="Circle"/>
          <p:cNvSpPr/>
          <p:nvPr/>
        </p:nvSpPr>
        <p:spPr>
          <a:xfrm rot="13733452">
            <a:off x="9534553" y="4951486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72" name="Circle"/>
          <p:cNvSpPr/>
          <p:nvPr/>
        </p:nvSpPr>
        <p:spPr>
          <a:xfrm rot="13733452">
            <a:off x="7629028" y="4921556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73" name="Circle"/>
          <p:cNvSpPr/>
          <p:nvPr/>
        </p:nvSpPr>
        <p:spPr>
          <a:xfrm rot="13733452">
            <a:off x="9534553" y="6817104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74" name="Circle"/>
          <p:cNvSpPr/>
          <p:nvPr/>
        </p:nvSpPr>
        <p:spPr>
          <a:xfrm rot="13733452">
            <a:off x="7629028" y="6787174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75" name="Circle"/>
          <p:cNvSpPr/>
          <p:nvPr/>
        </p:nvSpPr>
        <p:spPr>
          <a:xfrm rot="13733452">
            <a:off x="10871413" y="5500197"/>
            <a:ext cx="250409" cy="25040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76" name="Line"/>
          <p:cNvSpPr/>
          <p:nvPr/>
        </p:nvSpPr>
        <p:spPr>
          <a:xfrm flipV="1">
            <a:off x="7752842" y="5603322"/>
            <a:ext cx="1356664" cy="1335944"/>
          </a:xfrm>
          <a:prstGeom prst="line">
            <a:avLst/>
          </a:prstGeom>
          <a:ln w="38100" cap="rnd">
            <a:solidFill>
              <a:srgbClr val="000000">
                <a:alpha val="12106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77" name="Line"/>
          <p:cNvSpPr/>
          <p:nvPr/>
        </p:nvSpPr>
        <p:spPr>
          <a:xfrm>
            <a:off x="9104941" y="5607817"/>
            <a:ext cx="1904365" cy="1"/>
          </a:xfrm>
          <a:prstGeom prst="line">
            <a:avLst/>
          </a:prstGeom>
          <a:ln w="38100" cap="rnd">
            <a:solidFill>
              <a:srgbClr val="000000">
                <a:alpha val="12106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78" name="Line"/>
          <p:cNvSpPr/>
          <p:nvPr/>
        </p:nvSpPr>
        <p:spPr>
          <a:xfrm flipV="1">
            <a:off x="9104941" y="3732537"/>
            <a:ext cx="1" cy="1875280"/>
          </a:xfrm>
          <a:prstGeom prst="line">
            <a:avLst/>
          </a:prstGeom>
          <a:ln w="38100" cap="rnd">
            <a:solidFill>
              <a:srgbClr val="000000">
                <a:alpha val="12106"/>
              </a:srgbClr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795" name="Group"/>
          <p:cNvGrpSpPr/>
          <p:nvPr/>
        </p:nvGrpSpPr>
        <p:grpSpPr>
          <a:xfrm>
            <a:off x="7757517" y="3730311"/>
            <a:ext cx="3255768" cy="3206975"/>
            <a:chOff x="0" y="10360"/>
            <a:chExt cx="3255766" cy="3206973"/>
          </a:xfrm>
        </p:grpSpPr>
        <p:sp>
          <p:nvSpPr>
            <p:cNvPr id="1779" name="Circle"/>
            <p:cNvSpPr/>
            <p:nvPr/>
          </p:nvSpPr>
          <p:spPr>
            <a:xfrm rot="13733452">
              <a:off x="1459979" y="1715678"/>
              <a:ext cx="250409" cy="250409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0" name="Line"/>
            <p:cNvSpPr/>
            <p:nvPr/>
          </p:nvSpPr>
          <p:spPr>
            <a:xfrm flipV="1">
              <a:off x="1186051" y="1342053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1" name="Line"/>
            <p:cNvSpPr/>
            <p:nvPr/>
          </p:nvSpPr>
          <p:spPr>
            <a:xfrm>
              <a:off x="0" y="224992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2" name="Line"/>
            <p:cNvSpPr/>
            <p:nvPr/>
          </p:nvSpPr>
          <p:spPr>
            <a:xfrm flipV="1">
              <a:off x="1899103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3" name="Line"/>
            <p:cNvSpPr/>
            <p:nvPr/>
          </p:nvSpPr>
          <p:spPr>
            <a:xfrm flipV="1">
              <a:off x="2283474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4" name="Line"/>
            <p:cNvSpPr/>
            <p:nvPr/>
          </p:nvSpPr>
          <p:spPr>
            <a:xfrm flipV="1">
              <a:off x="1190766" y="908251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5" name="Line"/>
            <p:cNvSpPr/>
            <p:nvPr/>
          </p:nvSpPr>
          <p:spPr>
            <a:xfrm>
              <a:off x="399062" y="1850859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6" name="Line"/>
            <p:cNvSpPr/>
            <p:nvPr/>
          </p:nvSpPr>
          <p:spPr>
            <a:xfrm flipV="1">
              <a:off x="3554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7" name="Line"/>
            <p:cNvSpPr/>
            <p:nvPr/>
          </p:nvSpPr>
          <p:spPr>
            <a:xfrm flipV="1">
              <a:off x="1575137" y="962944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8" name="Line"/>
            <p:cNvSpPr/>
            <p:nvPr/>
          </p:nvSpPr>
          <p:spPr>
            <a:xfrm>
              <a:off x="379109" y="2828563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89" name="Line"/>
            <p:cNvSpPr/>
            <p:nvPr/>
          </p:nvSpPr>
          <p:spPr>
            <a:xfrm flipV="1">
              <a:off x="1180789" y="1875978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90" name="Line"/>
            <p:cNvSpPr/>
            <p:nvPr/>
          </p:nvSpPr>
          <p:spPr>
            <a:xfrm>
              <a:off x="1346837" y="91306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91" name="Line"/>
            <p:cNvSpPr/>
            <p:nvPr/>
          </p:nvSpPr>
          <p:spPr>
            <a:xfrm flipV="1">
              <a:off x="1180789" y="10360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92" name="Line"/>
            <p:cNvSpPr/>
            <p:nvPr/>
          </p:nvSpPr>
          <p:spPr>
            <a:xfrm flipV="1">
              <a:off x="2522911" y="15170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93" name="Line"/>
            <p:cNvSpPr/>
            <p:nvPr/>
          </p:nvSpPr>
          <p:spPr>
            <a:xfrm>
              <a:off x="379109" y="962944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794" name="Line"/>
            <p:cNvSpPr/>
            <p:nvPr/>
          </p:nvSpPr>
          <p:spPr>
            <a:xfrm flipV="1">
              <a:off x="387925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796" name="Line"/>
          <p:cNvSpPr/>
          <p:nvPr/>
        </p:nvSpPr>
        <p:spPr>
          <a:xfrm flipV="1">
            <a:off x="8869140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97" name="Line"/>
          <p:cNvSpPr/>
          <p:nvPr/>
        </p:nvSpPr>
        <p:spPr>
          <a:xfrm flipV="1">
            <a:off x="7754137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98" name="Line"/>
          <p:cNvSpPr/>
          <p:nvPr/>
        </p:nvSpPr>
        <p:spPr>
          <a:xfrm flipV="1">
            <a:off x="9669859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99" name="Line"/>
          <p:cNvSpPr/>
          <p:nvPr/>
        </p:nvSpPr>
        <p:spPr>
          <a:xfrm>
            <a:off x="7750849" y="7753603"/>
            <a:ext cx="11215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00" name="Line"/>
          <p:cNvSpPr/>
          <p:nvPr/>
        </p:nvSpPr>
        <p:spPr>
          <a:xfrm>
            <a:off x="8870672" y="7753603"/>
            <a:ext cx="79949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6302" y="8067771"/>
            <a:ext cx="149650" cy="169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1288" y="7984776"/>
            <a:ext cx="738267" cy="259392"/>
          </a:xfrm>
          <a:prstGeom prst="rect">
            <a:avLst/>
          </a:prstGeom>
          <a:ln w="12700">
            <a:miter lim="400000"/>
          </a:ln>
        </p:spPr>
      </p:pic>
      <p:sp>
        <p:nvSpPr>
          <p:cNvPr id="1803" name="Line"/>
          <p:cNvSpPr/>
          <p:nvPr/>
        </p:nvSpPr>
        <p:spPr>
          <a:xfrm flipH="1">
            <a:off x="6640624" y="5977133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04" name="Line"/>
          <p:cNvSpPr/>
          <p:nvPr/>
        </p:nvSpPr>
        <p:spPr>
          <a:xfrm flipH="1">
            <a:off x="6640624" y="6953532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05" name="Line"/>
          <p:cNvSpPr/>
          <p:nvPr/>
        </p:nvSpPr>
        <p:spPr>
          <a:xfrm flipH="1">
            <a:off x="6640624" y="5048135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06" name="Line"/>
          <p:cNvSpPr/>
          <p:nvPr/>
        </p:nvSpPr>
        <p:spPr>
          <a:xfrm flipV="1">
            <a:off x="6820203" y="6013746"/>
            <a:ext cx="1" cy="94308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07" name="Line"/>
          <p:cNvSpPr/>
          <p:nvPr/>
        </p:nvSpPr>
        <p:spPr>
          <a:xfrm flipV="1">
            <a:off x="6820203" y="5047831"/>
            <a:ext cx="1" cy="91686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815" name="Group"/>
          <p:cNvGrpSpPr/>
          <p:nvPr/>
        </p:nvGrpSpPr>
        <p:grpSpPr>
          <a:xfrm>
            <a:off x="11063071" y="5429062"/>
            <a:ext cx="1563782" cy="1646136"/>
            <a:chOff x="0" y="0"/>
            <a:chExt cx="1563781" cy="1646134"/>
          </a:xfrm>
        </p:grpSpPr>
        <p:pic>
          <p:nvPicPr>
            <p:cNvPr id="180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5444" y="730086"/>
              <a:ext cx="708338" cy="259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5512" y="1356813"/>
              <a:ext cx="119720" cy="23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0" name="Line"/>
            <p:cNvSpPr/>
            <p:nvPr/>
          </p:nvSpPr>
          <p:spPr>
            <a:xfrm flipV="1">
              <a:off x="422638" y="897891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11" name="Line"/>
            <p:cNvSpPr/>
            <p:nvPr/>
          </p:nvSpPr>
          <p:spPr>
            <a:xfrm flipV="1">
              <a:off x="3289" y="1306930"/>
              <a:ext cx="1" cy="339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12" name="Line"/>
            <p:cNvSpPr/>
            <p:nvPr/>
          </p:nvSpPr>
          <p:spPr>
            <a:xfrm flipV="1">
              <a:off x="1350345" y="-1"/>
              <a:ext cx="1" cy="339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13" name="Line"/>
            <p:cNvSpPr/>
            <p:nvPr/>
          </p:nvSpPr>
          <p:spPr>
            <a:xfrm flipV="1">
              <a:off x="-1" y="1075250"/>
              <a:ext cx="411260" cy="4112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14" name="Line"/>
            <p:cNvSpPr/>
            <p:nvPr/>
          </p:nvSpPr>
          <p:spPr>
            <a:xfrm flipV="1">
              <a:off x="422327" y="168637"/>
              <a:ext cx="916864" cy="9168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81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71671" y="6410039"/>
            <a:ext cx="189556" cy="1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30480" y="5364214"/>
            <a:ext cx="788151" cy="259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92201" y="7008715"/>
            <a:ext cx="289322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39498" y="7008715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162621" y="5336661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1" name="Image" descr="Image"/>
          <p:cNvPicPr>
            <a:picLocks noChangeAspect="1"/>
          </p:cNvPicPr>
          <p:nvPr/>
        </p:nvPicPr>
        <p:blipFill>
          <a:blip r:embed="rId11">
            <a:alphaModFix amt="21532"/>
            <a:extLst/>
          </a:blip>
          <a:stretch>
            <a:fillRect/>
          </a:stretch>
        </p:blipFill>
        <p:spPr>
          <a:xfrm>
            <a:off x="8721024" y="5258221"/>
            <a:ext cx="299298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467626" y="4489453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3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063504" y="3249220"/>
            <a:ext cx="309275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4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757591" y="3249220"/>
            <a:ext cx="299298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5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842050" y="4489453"/>
            <a:ext cx="299298" cy="339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2" name="Group"/>
          <p:cNvGrpSpPr/>
          <p:nvPr/>
        </p:nvGrpSpPr>
        <p:grpSpPr>
          <a:xfrm>
            <a:off x="7757517" y="3730311"/>
            <a:ext cx="3255768" cy="3206975"/>
            <a:chOff x="0" y="10360"/>
            <a:chExt cx="3255766" cy="3206973"/>
          </a:xfrm>
        </p:grpSpPr>
        <p:sp>
          <p:nvSpPr>
            <p:cNvPr id="1826" name="Circle"/>
            <p:cNvSpPr/>
            <p:nvPr/>
          </p:nvSpPr>
          <p:spPr>
            <a:xfrm rot="13733452">
              <a:off x="1459979" y="1715678"/>
              <a:ext cx="250409" cy="250409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27" name="Line"/>
            <p:cNvSpPr/>
            <p:nvPr/>
          </p:nvSpPr>
          <p:spPr>
            <a:xfrm flipV="1">
              <a:off x="1186051" y="1342053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28" name="Line"/>
            <p:cNvSpPr/>
            <p:nvPr/>
          </p:nvSpPr>
          <p:spPr>
            <a:xfrm>
              <a:off x="0" y="224992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29" name="Line"/>
            <p:cNvSpPr/>
            <p:nvPr/>
          </p:nvSpPr>
          <p:spPr>
            <a:xfrm flipV="1">
              <a:off x="1899103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0" name="Line"/>
            <p:cNvSpPr/>
            <p:nvPr/>
          </p:nvSpPr>
          <p:spPr>
            <a:xfrm flipV="1">
              <a:off x="2283474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1" name="Line"/>
            <p:cNvSpPr/>
            <p:nvPr/>
          </p:nvSpPr>
          <p:spPr>
            <a:xfrm flipV="1">
              <a:off x="1190766" y="908251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2" name="Line"/>
            <p:cNvSpPr/>
            <p:nvPr/>
          </p:nvSpPr>
          <p:spPr>
            <a:xfrm>
              <a:off x="399062" y="1850859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3" name="Line"/>
            <p:cNvSpPr/>
            <p:nvPr/>
          </p:nvSpPr>
          <p:spPr>
            <a:xfrm flipV="1">
              <a:off x="3554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4" name="Line"/>
            <p:cNvSpPr/>
            <p:nvPr/>
          </p:nvSpPr>
          <p:spPr>
            <a:xfrm flipV="1">
              <a:off x="1575137" y="962944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5" name="Line"/>
            <p:cNvSpPr/>
            <p:nvPr/>
          </p:nvSpPr>
          <p:spPr>
            <a:xfrm>
              <a:off x="379109" y="2828563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6" name="Line"/>
            <p:cNvSpPr/>
            <p:nvPr/>
          </p:nvSpPr>
          <p:spPr>
            <a:xfrm flipV="1">
              <a:off x="1180789" y="1875978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7" name="Line"/>
            <p:cNvSpPr/>
            <p:nvPr/>
          </p:nvSpPr>
          <p:spPr>
            <a:xfrm>
              <a:off x="1346837" y="91306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8" name="Line"/>
            <p:cNvSpPr/>
            <p:nvPr/>
          </p:nvSpPr>
          <p:spPr>
            <a:xfrm flipV="1">
              <a:off x="1180789" y="10360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39" name="Line"/>
            <p:cNvSpPr/>
            <p:nvPr/>
          </p:nvSpPr>
          <p:spPr>
            <a:xfrm flipV="1">
              <a:off x="2522911" y="15170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40" name="Line"/>
            <p:cNvSpPr/>
            <p:nvPr/>
          </p:nvSpPr>
          <p:spPr>
            <a:xfrm>
              <a:off x="379109" y="962944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41" name="Line"/>
            <p:cNvSpPr/>
            <p:nvPr/>
          </p:nvSpPr>
          <p:spPr>
            <a:xfrm flipV="1">
              <a:off x="387925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843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61917" y="2711450"/>
            <a:ext cx="4419601" cy="59309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4" name="Rectangle"/>
          <p:cNvSpPr/>
          <p:nvPr/>
        </p:nvSpPr>
        <p:spPr>
          <a:xfrm>
            <a:off x="7752842" y="5063985"/>
            <a:ext cx="1904365" cy="187528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Rectangle"/>
          <p:cNvSpPr/>
          <p:nvPr/>
        </p:nvSpPr>
        <p:spPr>
          <a:xfrm>
            <a:off x="1526041" y="7343433"/>
            <a:ext cx="1467086" cy="82034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47" name="Trilinear Interpolation (3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Trilinear Interpolation (3D)</a:t>
            </a:r>
          </a:p>
        </p:txBody>
      </p:sp>
      <p:pic>
        <p:nvPicPr>
          <p:cNvPr id="18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1917" y="2711450"/>
            <a:ext cx="4419601" cy="5930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5" name="Group"/>
          <p:cNvGrpSpPr/>
          <p:nvPr/>
        </p:nvGrpSpPr>
        <p:grpSpPr>
          <a:xfrm>
            <a:off x="5830480" y="3249220"/>
            <a:ext cx="6796373" cy="4994948"/>
            <a:chOff x="0" y="0"/>
            <a:chExt cx="6796371" cy="4994947"/>
          </a:xfrm>
        </p:grpSpPr>
        <p:sp>
          <p:nvSpPr>
            <p:cNvPr id="1849" name="Circle"/>
            <p:cNvSpPr/>
            <p:nvPr/>
          </p:nvSpPr>
          <p:spPr>
            <a:xfrm rot="13733452">
              <a:off x="3155360" y="2195715"/>
              <a:ext cx="250409" cy="250409"/>
            </a:xfrm>
            <a:prstGeom prst="ellipse">
              <a:avLst/>
            </a:prstGeom>
            <a:solidFill>
              <a:srgbClr val="000000">
                <a:alpha val="2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1853" name="Group"/>
            <p:cNvGrpSpPr/>
            <p:nvPr/>
          </p:nvGrpSpPr>
          <p:grpSpPr>
            <a:xfrm>
              <a:off x="1910238" y="2314272"/>
              <a:ext cx="1604686" cy="1355713"/>
              <a:chOff x="0" y="0"/>
              <a:chExt cx="1604684" cy="1355711"/>
            </a:xfrm>
          </p:grpSpPr>
          <p:sp>
            <p:nvSpPr>
              <p:cNvPr id="1850" name="Rectangle"/>
              <p:cNvSpPr/>
              <p:nvPr/>
            </p:nvSpPr>
            <p:spPr>
              <a:xfrm>
                <a:off x="51517" y="412632"/>
                <a:ext cx="1129236" cy="943080"/>
              </a:xfrm>
              <a:prstGeom prst="rect">
                <a:avLst/>
              </a:prstGeom>
              <a:solidFill>
                <a:schemeClr val="accent4">
                  <a:hueOff val="254533"/>
                  <a:satOff val="20019"/>
                  <a:lumOff val="94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1851" name="Shape"/>
              <p:cNvSpPr/>
              <p:nvPr/>
            </p:nvSpPr>
            <p:spPr>
              <a:xfrm>
                <a:off x="0" y="0"/>
                <a:ext cx="1604685" cy="396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337" y="0"/>
                    </a:moveTo>
                    <a:lnTo>
                      <a:pt x="0" y="21600"/>
                    </a:lnTo>
                    <a:lnTo>
                      <a:pt x="16384" y="21600"/>
                    </a:lnTo>
                    <a:lnTo>
                      <a:pt x="21600" y="490"/>
                    </a:lnTo>
                    <a:lnTo>
                      <a:pt x="5337" y="0"/>
                    </a:lnTo>
                    <a:close/>
                  </a:path>
                </a:pathLst>
              </a:custGeom>
              <a:solidFill>
                <a:schemeClr val="accent4">
                  <a:hueOff val="254533"/>
                  <a:satOff val="20019"/>
                  <a:lumOff val="94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852" name="Shape"/>
              <p:cNvSpPr/>
              <p:nvPr/>
            </p:nvSpPr>
            <p:spPr>
              <a:xfrm>
                <a:off x="1222116" y="31981"/>
                <a:ext cx="374830" cy="1316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836" y="0"/>
                    </a:moveTo>
                    <a:lnTo>
                      <a:pt x="0" y="5934"/>
                    </a:lnTo>
                    <a:lnTo>
                      <a:pt x="0" y="21600"/>
                    </a:lnTo>
                    <a:lnTo>
                      <a:pt x="21600" y="15449"/>
                    </a:lnTo>
                    <a:lnTo>
                      <a:pt x="20836" y="0"/>
                    </a:lnTo>
                    <a:close/>
                  </a:path>
                </a:pathLst>
              </a:custGeom>
              <a:solidFill>
                <a:schemeClr val="accent4">
                  <a:hueOff val="254533"/>
                  <a:satOff val="20019"/>
                  <a:lumOff val="94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sp>
          <p:nvSpPr>
            <p:cNvPr id="1854" name="Rectangle"/>
            <p:cNvSpPr/>
            <p:nvPr/>
          </p:nvSpPr>
          <p:spPr>
            <a:xfrm>
              <a:off x="1922360" y="1814765"/>
              <a:ext cx="1904366" cy="187528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55" name="Line"/>
            <p:cNvSpPr/>
            <p:nvPr/>
          </p:nvSpPr>
          <p:spPr>
            <a:xfrm flipV="1">
              <a:off x="1922360" y="478822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56" name="Line"/>
            <p:cNvSpPr/>
            <p:nvPr/>
          </p:nvSpPr>
          <p:spPr>
            <a:xfrm flipV="1">
              <a:off x="3826725" y="478822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57" name="Line"/>
            <p:cNvSpPr/>
            <p:nvPr/>
          </p:nvSpPr>
          <p:spPr>
            <a:xfrm flipV="1">
              <a:off x="3826725" y="2354102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58" name="Line"/>
            <p:cNvSpPr/>
            <p:nvPr/>
          </p:nvSpPr>
          <p:spPr>
            <a:xfrm>
              <a:off x="3274459" y="483317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59" name="Line"/>
            <p:cNvSpPr/>
            <p:nvPr/>
          </p:nvSpPr>
          <p:spPr>
            <a:xfrm flipV="1">
              <a:off x="5178824" y="483317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0" name="Circle"/>
            <p:cNvSpPr/>
            <p:nvPr/>
          </p:nvSpPr>
          <p:spPr>
            <a:xfrm rot="13733452">
              <a:off x="5060885" y="375381"/>
              <a:ext cx="250409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1" name="Circle"/>
            <p:cNvSpPr/>
            <p:nvPr/>
          </p:nvSpPr>
          <p:spPr>
            <a:xfrm rot="13733452">
              <a:off x="3155360" y="345452"/>
              <a:ext cx="250409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2" name="Circle"/>
            <p:cNvSpPr/>
            <p:nvPr/>
          </p:nvSpPr>
          <p:spPr>
            <a:xfrm rot="13733452">
              <a:off x="3704071" y="1702266"/>
              <a:ext cx="250410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3" name="Circle"/>
            <p:cNvSpPr/>
            <p:nvPr/>
          </p:nvSpPr>
          <p:spPr>
            <a:xfrm rot="13733452">
              <a:off x="1798547" y="1672336"/>
              <a:ext cx="250409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4" name="Circle"/>
            <p:cNvSpPr/>
            <p:nvPr/>
          </p:nvSpPr>
          <p:spPr>
            <a:xfrm rot="13733452">
              <a:off x="3704071" y="3567883"/>
              <a:ext cx="250410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5" name="Circle"/>
            <p:cNvSpPr/>
            <p:nvPr/>
          </p:nvSpPr>
          <p:spPr>
            <a:xfrm rot="13733452">
              <a:off x="1798547" y="3537954"/>
              <a:ext cx="250409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6" name="Circle"/>
            <p:cNvSpPr/>
            <p:nvPr/>
          </p:nvSpPr>
          <p:spPr>
            <a:xfrm rot="13733452">
              <a:off x="5040932" y="2250977"/>
              <a:ext cx="250409" cy="25040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7" name="Line"/>
            <p:cNvSpPr/>
            <p:nvPr/>
          </p:nvSpPr>
          <p:spPr>
            <a:xfrm flipV="1">
              <a:off x="1922360" y="2354102"/>
              <a:ext cx="1356664" cy="1335944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8" name="Line"/>
            <p:cNvSpPr/>
            <p:nvPr/>
          </p:nvSpPr>
          <p:spPr>
            <a:xfrm>
              <a:off x="3274459" y="2358596"/>
              <a:ext cx="1904365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69" name="Line"/>
            <p:cNvSpPr/>
            <p:nvPr/>
          </p:nvSpPr>
          <p:spPr>
            <a:xfrm flipV="1">
              <a:off x="3274459" y="483317"/>
              <a:ext cx="1" cy="1875280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1886" name="Group"/>
            <p:cNvGrpSpPr/>
            <p:nvPr/>
          </p:nvGrpSpPr>
          <p:grpSpPr>
            <a:xfrm>
              <a:off x="1927036" y="481091"/>
              <a:ext cx="3255768" cy="3206975"/>
              <a:chOff x="0" y="10360"/>
              <a:chExt cx="3255766" cy="3206973"/>
            </a:xfrm>
          </p:grpSpPr>
          <p:sp>
            <p:nvSpPr>
              <p:cNvPr id="1870" name="Circle"/>
              <p:cNvSpPr/>
              <p:nvPr/>
            </p:nvSpPr>
            <p:spPr>
              <a:xfrm rot="13733452">
                <a:off x="1459979" y="1715678"/>
                <a:ext cx="250409" cy="250409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71" name="Line"/>
              <p:cNvSpPr/>
              <p:nvPr/>
            </p:nvSpPr>
            <p:spPr>
              <a:xfrm flipV="1">
                <a:off x="1186051" y="1342053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72" name="Line"/>
              <p:cNvSpPr/>
              <p:nvPr/>
            </p:nvSpPr>
            <p:spPr>
              <a:xfrm>
                <a:off x="0" y="2249921"/>
                <a:ext cx="190436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73" name="Line"/>
              <p:cNvSpPr/>
              <p:nvPr/>
            </p:nvSpPr>
            <p:spPr>
              <a:xfrm flipV="1">
                <a:off x="1899103" y="918227"/>
                <a:ext cx="1356664" cy="133594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74" name="Line"/>
              <p:cNvSpPr/>
              <p:nvPr/>
            </p:nvSpPr>
            <p:spPr>
              <a:xfrm flipV="1">
                <a:off x="2283474" y="972920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75" name="Line"/>
              <p:cNvSpPr/>
              <p:nvPr/>
            </p:nvSpPr>
            <p:spPr>
              <a:xfrm flipV="1">
                <a:off x="1190766" y="908251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76" name="Line"/>
              <p:cNvSpPr/>
              <p:nvPr/>
            </p:nvSpPr>
            <p:spPr>
              <a:xfrm>
                <a:off x="399062" y="1850859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77" name="Line"/>
              <p:cNvSpPr/>
              <p:nvPr/>
            </p:nvSpPr>
            <p:spPr>
              <a:xfrm flipV="1">
                <a:off x="3554" y="918227"/>
                <a:ext cx="1356664" cy="133594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78" name="Line"/>
              <p:cNvSpPr/>
              <p:nvPr/>
            </p:nvSpPr>
            <p:spPr>
              <a:xfrm flipV="1">
                <a:off x="1575137" y="962944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79" name="Line"/>
              <p:cNvSpPr/>
              <p:nvPr/>
            </p:nvSpPr>
            <p:spPr>
              <a:xfrm>
                <a:off x="379109" y="2828563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80" name="Line"/>
              <p:cNvSpPr/>
              <p:nvPr/>
            </p:nvSpPr>
            <p:spPr>
              <a:xfrm flipV="1">
                <a:off x="1180789" y="1875978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81" name="Line"/>
              <p:cNvSpPr/>
              <p:nvPr/>
            </p:nvSpPr>
            <p:spPr>
              <a:xfrm>
                <a:off x="1346837" y="913061"/>
                <a:ext cx="190436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82" name="Line"/>
              <p:cNvSpPr/>
              <p:nvPr/>
            </p:nvSpPr>
            <p:spPr>
              <a:xfrm flipV="1">
                <a:off x="1180789" y="10360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83" name="Line"/>
              <p:cNvSpPr/>
              <p:nvPr/>
            </p:nvSpPr>
            <p:spPr>
              <a:xfrm flipV="1">
                <a:off x="2522911" y="15170"/>
                <a:ext cx="1" cy="18752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84" name="Line"/>
              <p:cNvSpPr/>
              <p:nvPr/>
            </p:nvSpPr>
            <p:spPr>
              <a:xfrm>
                <a:off x="379109" y="962944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885" name="Line"/>
              <p:cNvSpPr/>
              <p:nvPr/>
            </p:nvSpPr>
            <p:spPr>
              <a:xfrm flipV="1">
                <a:off x="387925" y="972920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887" name="Line"/>
            <p:cNvSpPr/>
            <p:nvPr/>
          </p:nvSpPr>
          <p:spPr>
            <a:xfrm flipV="1">
              <a:off x="3038659" y="4324805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88" name="Line"/>
            <p:cNvSpPr/>
            <p:nvPr/>
          </p:nvSpPr>
          <p:spPr>
            <a:xfrm flipV="1">
              <a:off x="1923656" y="4324805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89" name="Line"/>
            <p:cNvSpPr/>
            <p:nvPr/>
          </p:nvSpPr>
          <p:spPr>
            <a:xfrm flipV="1">
              <a:off x="3839378" y="4324805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90" name="Line"/>
            <p:cNvSpPr/>
            <p:nvPr/>
          </p:nvSpPr>
          <p:spPr>
            <a:xfrm>
              <a:off x="1920368" y="4504383"/>
              <a:ext cx="112158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91" name="Line"/>
            <p:cNvSpPr/>
            <p:nvPr/>
          </p:nvSpPr>
          <p:spPr>
            <a:xfrm>
              <a:off x="3040191" y="4504383"/>
              <a:ext cx="79949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89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05821" y="4818550"/>
              <a:ext cx="149650" cy="16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70807" y="4735556"/>
              <a:ext cx="738267" cy="259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4" name="Line"/>
            <p:cNvSpPr/>
            <p:nvPr/>
          </p:nvSpPr>
          <p:spPr>
            <a:xfrm flipH="1">
              <a:off x="810143" y="2727913"/>
              <a:ext cx="3392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95" name="Line"/>
            <p:cNvSpPr/>
            <p:nvPr/>
          </p:nvSpPr>
          <p:spPr>
            <a:xfrm flipH="1">
              <a:off x="810143" y="3704311"/>
              <a:ext cx="3392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96" name="Line"/>
            <p:cNvSpPr/>
            <p:nvPr/>
          </p:nvSpPr>
          <p:spPr>
            <a:xfrm flipH="1">
              <a:off x="810143" y="1798915"/>
              <a:ext cx="33920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97" name="Line"/>
            <p:cNvSpPr/>
            <p:nvPr/>
          </p:nvSpPr>
          <p:spPr>
            <a:xfrm flipV="1">
              <a:off x="989722" y="2764526"/>
              <a:ext cx="1" cy="9430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898" name="Line"/>
            <p:cNvSpPr/>
            <p:nvPr/>
          </p:nvSpPr>
          <p:spPr>
            <a:xfrm flipV="1">
              <a:off x="989722" y="1798611"/>
              <a:ext cx="1" cy="9168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1906" name="Group"/>
            <p:cNvGrpSpPr/>
            <p:nvPr/>
          </p:nvGrpSpPr>
          <p:grpSpPr>
            <a:xfrm>
              <a:off x="5232590" y="2179842"/>
              <a:ext cx="1563782" cy="1646135"/>
              <a:chOff x="0" y="0"/>
              <a:chExt cx="1563781" cy="1646134"/>
            </a:xfrm>
          </p:grpSpPr>
          <p:pic>
            <p:nvPicPr>
              <p:cNvPr id="1899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55444" y="730086"/>
                <a:ext cx="708338" cy="2593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00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55512" y="1356813"/>
                <a:ext cx="119720" cy="2394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01" name="Line"/>
              <p:cNvSpPr/>
              <p:nvPr/>
            </p:nvSpPr>
            <p:spPr>
              <a:xfrm flipV="1">
                <a:off x="422638" y="897891"/>
                <a:ext cx="1" cy="33920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02" name="Line"/>
              <p:cNvSpPr/>
              <p:nvPr/>
            </p:nvSpPr>
            <p:spPr>
              <a:xfrm flipV="1">
                <a:off x="3289" y="1306930"/>
                <a:ext cx="1" cy="3392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03" name="Line"/>
              <p:cNvSpPr/>
              <p:nvPr/>
            </p:nvSpPr>
            <p:spPr>
              <a:xfrm flipV="1">
                <a:off x="1350345" y="-1"/>
                <a:ext cx="1" cy="3392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04" name="Line"/>
              <p:cNvSpPr/>
              <p:nvPr/>
            </p:nvSpPr>
            <p:spPr>
              <a:xfrm flipV="1">
                <a:off x="-1" y="1075250"/>
                <a:ext cx="411260" cy="41126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05" name="Line"/>
              <p:cNvSpPr/>
              <p:nvPr/>
            </p:nvSpPr>
            <p:spPr>
              <a:xfrm flipV="1">
                <a:off x="422327" y="168637"/>
                <a:ext cx="916864" cy="91686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1907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1190" y="3160819"/>
              <a:ext cx="189556" cy="169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8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114994"/>
              <a:ext cx="788150" cy="259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9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561720" y="3759495"/>
              <a:ext cx="289322" cy="339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0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909017" y="3759495"/>
              <a:ext cx="299298" cy="339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1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5332140" y="2087441"/>
              <a:ext cx="299298" cy="339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2" name="Image" descr="Image"/>
            <p:cNvPicPr>
              <a:picLocks noChangeAspect="1"/>
            </p:cNvPicPr>
            <p:nvPr/>
          </p:nvPicPr>
          <p:blipFill>
            <a:blip r:embed="rId12">
              <a:alphaModFix amt="21532"/>
              <a:extLst/>
            </a:blip>
            <a:stretch>
              <a:fillRect/>
            </a:stretch>
          </p:blipFill>
          <p:spPr>
            <a:xfrm>
              <a:off x="2890543" y="2009001"/>
              <a:ext cx="299298" cy="339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3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637145" y="1240233"/>
              <a:ext cx="299298" cy="339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4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233023" y="0"/>
              <a:ext cx="309275" cy="339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5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927110" y="0"/>
              <a:ext cx="299299" cy="339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32" name="Group"/>
            <p:cNvGrpSpPr/>
            <p:nvPr/>
          </p:nvGrpSpPr>
          <p:grpSpPr>
            <a:xfrm>
              <a:off x="1927036" y="481091"/>
              <a:ext cx="3255768" cy="3206975"/>
              <a:chOff x="0" y="10360"/>
              <a:chExt cx="3255766" cy="3206973"/>
            </a:xfrm>
          </p:grpSpPr>
          <p:sp>
            <p:nvSpPr>
              <p:cNvPr id="1916" name="Circle"/>
              <p:cNvSpPr/>
              <p:nvPr/>
            </p:nvSpPr>
            <p:spPr>
              <a:xfrm rot="13733452">
                <a:off x="1459979" y="1715678"/>
                <a:ext cx="250409" cy="250409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17" name="Line"/>
              <p:cNvSpPr/>
              <p:nvPr/>
            </p:nvSpPr>
            <p:spPr>
              <a:xfrm flipV="1">
                <a:off x="1186051" y="1342053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18" name="Line"/>
              <p:cNvSpPr/>
              <p:nvPr/>
            </p:nvSpPr>
            <p:spPr>
              <a:xfrm>
                <a:off x="0" y="2249921"/>
                <a:ext cx="1904365" cy="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19" name="Line"/>
              <p:cNvSpPr/>
              <p:nvPr/>
            </p:nvSpPr>
            <p:spPr>
              <a:xfrm flipV="1">
                <a:off x="1899103" y="918227"/>
                <a:ext cx="1356664" cy="1335945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20" name="Line"/>
              <p:cNvSpPr/>
              <p:nvPr/>
            </p:nvSpPr>
            <p:spPr>
              <a:xfrm flipV="1">
                <a:off x="2283474" y="972920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21" name="Line"/>
              <p:cNvSpPr/>
              <p:nvPr/>
            </p:nvSpPr>
            <p:spPr>
              <a:xfrm flipV="1">
                <a:off x="1190766" y="908251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22" name="Line"/>
              <p:cNvSpPr/>
              <p:nvPr/>
            </p:nvSpPr>
            <p:spPr>
              <a:xfrm>
                <a:off x="399062" y="1850859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23" name="Line"/>
              <p:cNvSpPr/>
              <p:nvPr/>
            </p:nvSpPr>
            <p:spPr>
              <a:xfrm flipV="1">
                <a:off x="3554" y="918227"/>
                <a:ext cx="1356664" cy="1335945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24" name="Line"/>
              <p:cNvSpPr/>
              <p:nvPr/>
            </p:nvSpPr>
            <p:spPr>
              <a:xfrm flipV="1">
                <a:off x="1575137" y="962944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25" name="Line"/>
              <p:cNvSpPr/>
              <p:nvPr/>
            </p:nvSpPr>
            <p:spPr>
              <a:xfrm>
                <a:off x="379109" y="2828563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26" name="Line"/>
              <p:cNvSpPr/>
              <p:nvPr/>
            </p:nvSpPr>
            <p:spPr>
              <a:xfrm flipV="1">
                <a:off x="1180789" y="1875978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27" name="Line"/>
              <p:cNvSpPr/>
              <p:nvPr/>
            </p:nvSpPr>
            <p:spPr>
              <a:xfrm>
                <a:off x="1346837" y="913061"/>
                <a:ext cx="1904365" cy="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28" name="Line"/>
              <p:cNvSpPr/>
              <p:nvPr/>
            </p:nvSpPr>
            <p:spPr>
              <a:xfrm flipV="1">
                <a:off x="1180789" y="10360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29" name="Line"/>
              <p:cNvSpPr/>
              <p:nvPr/>
            </p:nvSpPr>
            <p:spPr>
              <a:xfrm flipV="1">
                <a:off x="2522911" y="15170"/>
                <a:ext cx="1" cy="1875280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30" name="Line"/>
              <p:cNvSpPr/>
              <p:nvPr/>
            </p:nvSpPr>
            <p:spPr>
              <a:xfrm>
                <a:off x="379109" y="962944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31" name="Line"/>
              <p:cNvSpPr/>
              <p:nvPr/>
            </p:nvSpPr>
            <p:spPr>
              <a:xfrm flipV="1">
                <a:off x="387925" y="972920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933" name="Circle"/>
            <p:cNvSpPr/>
            <p:nvPr/>
          </p:nvSpPr>
          <p:spPr>
            <a:xfrm rot="13733452">
              <a:off x="5041673" y="356274"/>
              <a:ext cx="294525" cy="294525"/>
            </a:xfrm>
            <a:prstGeom prst="ellipse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934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011569" y="1240233"/>
              <a:ext cx="299298" cy="339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0" name="Group"/>
          <p:cNvGrpSpPr/>
          <p:nvPr/>
        </p:nvGrpSpPr>
        <p:grpSpPr>
          <a:xfrm>
            <a:off x="8135088" y="3725465"/>
            <a:ext cx="2166398" cy="1847847"/>
            <a:chOff x="0" y="0"/>
            <a:chExt cx="2166396" cy="1847846"/>
          </a:xfrm>
        </p:grpSpPr>
        <p:sp>
          <p:nvSpPr>
            <p:cNvPr id="1937" name="Shape"/>
            <p:cNvSpPr/>
            <p:nvPr/>
          </p:nvSpPr>
          <p:spPr>
            <a:xfrm>
              <a:off x="14516" y="0"/>
              <a:ext cx="2151881" cy="97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9695" y="0"/>
                  </a:lnTo>
                  <a:lnTo>
                    <a:pt x="21600" y="396"/>
                  </a:lnTo>
                  <a:lnTo>
                    <a:pt x="11968" y="2098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938" name="Rectangle"/>
            <p:cNvSpPr/>
            <p:nvPr/>
          </p:nvSpPr>
          <p:spPr>
            <a:xfrm>
              <a:off x="0" y="975934"/>
              <a:ext cx="1197024" cy="871913"/>
            </a:xfrm>
            <a:prstGeom prst="rect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939" name="Shape"/>
            <p:cNvSpPr/>
            <p:nvPr/>
          </p:nvSpPr>
          <p:spPr>
            <a:xfrm>
              <a:off x="1207364" y="13816"/>
              <a:ext cx="953503" cy="1811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406" y="11019"/>
                  </a:lnTo>
                  <a:lnTo>
                    <a:pt x="247" y="21600"/>
                  </a:lnTo>
                  <a:lnTo>
                    <a:pt x="0" y="1140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1941" name="Rectangle"/>
          <p:cNvSpPr/>
          <p:nvPr/>
        </p:nvSpPr>
        <p:spPr>
          <a:xfrm>
            <a:off x="1633991" y="3869983"/>
            <a:ext cx="3475453" cy="82034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942" name="Trilinear Interpolation (3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Trilinear Interpolation (3D)</a:t>
            </a:r>
          </a:p>
        </p:txBody>
      </p:sp>
      <p:grpSp>
        <p:nvGrpSpPr>
          <p:cNvPr id="1960" name="Group"/>
          <p:cNvGrpSpPr/>
          <p:nvPr/>
        </p:nvGrpSpPr>
        <p:grpSpPr>
          <a:xfrm>
            <a:off x="7577574" y="3543219"/>
            <a:ext cx="3615654" cy="3575747"/>
            <a:chOff x="0" y="0"/>
            <a:chExt cx="3615652" cy="3575746"/>
          </a:xfrm>
        </p:grpSpPr>
        <p:grpSp>
          <p:nvGrpSpPr>
            <p:cNvPr id="1956" name="Group"/>
            <p:cNvGrpSpPr/>
            <p:nvPr/>
          </p:nvGrpSpPr>
          <p:grpSpPr>
            <a:xfrm>
              <a:off x="0" y="-1"/>
              <a:ext cx="3615654" cy="3575748"/>
              <a:chOff x="0" y="0"/>
              <a:chExt cx="3615653" cy="3575746"/>
            </a:xfrm>
          </p:grpSpPr>
          <p:sp>
            <p:nvSpPr>
              <p:cNvPr id="1943" name="Rectangle"/>
              <p:cNvSpPr/>
              <p:nvPr/>
            </p:nvSpPr>
            <p:spPr>
              <a:xfrm>
                <a:off x="175266" y="1520766"/>
                <a:ext cx="1904366" cy="187528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44" name="Line"/>
              <p:cNvSpPr/>
              <p:nvPr/>
            </p:nvSpPr>
            <p:spPr>
              <a:xfrm flipV="1">
                <a:off x="175266" y="184823"/>
                <a:ext cx="1356665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45" name="Line"/>
              <p:cNvSpPr/>
              <p:nvPr/>
            </p:nvSpPr>
            <p:spPr>
              <a:xfrm flipV="1">
                <a:off x="2079631" y="184823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46" name="Line"/>
              <p:cNvSpPr/>
              <p:nvPr/>
            </p:nvSpPr>
            <p:spPr>
              <a:xfrm flipV="1">
                <a:off x="2079631" y="2060102"/>
                <a:ext cx="1356664" cy="133594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47" name="Line"/>
              <p:cNvSpPr/>
              <p:nvPr/>
            </p:nvSpPr>
            <p:spPr>
              <a:xfrm>
                <a:off x="1527365" y="189317"/>
                <a:ext cx="190436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48" name="Line"/>
              <p:cNvSpPr/>
              <p:nvPr/>
            </p:nvSpPr>
            <p:spPr>
              <a:xfrm flipV="1">
                <a:off x="3431730" y="189317"/>
                <a:ext cx="1" cy="1875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49" name="Circle"/>
              <p:cNvSpPr/>
              <p:nvPr/>
            </p:nvSpPr>
            <p:spPr>
              <a:xfrm rot="13733452">
                <a:off x="3313791" y="81382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50" name="Circle"/>
              <p:cNvSpPr/>
              <p:nvPr/>
            </p:nvSpPr>
            <p:spPr>
              <a:xfrm rot="13733452">
                <a:off x="1408266" y="51453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51" name="Circle"/>
              <p:cNvSpPr/>
              <p:nvPr/>
            </p:nvSpPr>
            <p:spPr>
              <a:xfrm rot="13733452">
                <a:off x="1956978" y="1408266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52" name="Circle"/>
              <p:cNvSpPr/>
              <p:nvPr/>
            </p:nvSpPr>
            <p:spPr>
              <a:xfrm rot="13733452">
                <a:off x="51453" y="1378337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53" name="Circle"/>
              <p:cNvSpPr/>
              <p:nvPr/>
            </p:nvSpPr>
            <p:spPr>
              <a:xfrm rot="13733452">
                <a:off x="1956978" y="3273885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54" name="Circle"/>
              <p:cNvSpPr/>
              <p:nvPr/>
            </p:nvSpPr>
            <p:spPr>
              <a:xfrm rot="13733452">
                <a:off x="51453" y="3243955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1955" name="Circle"/>
              <p:cNvSpPr/>
              <p:nvPr/>
            </p:nvSpPr>
            <p:spPr>
              <a:xfrm rot="13733452">
                <a:off x="3293838" y="1956977"/>
                <a:ext cx="250409" cy="25040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1957" name="Line"/>
            <p:cNvSpPr/>
            <p:nvPr/>
          </p:nvSpPr>
          <p:spPr>
            <a:xfrm flipV="1">
              <a:off x="175266" y="2060102"/>
              <a:ext cx="1356665" cy="1335944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58" name="Line"/>
            <p:cNvSpPr/>
            <p:nvPr/>
          </p:nvSpPr>
          <p:spPr>
            <a:xfrm>
              <a:off x="1527365" y="2064597"/>
              <a:ext cx="1904366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59" name="Line"/>
            <p:cNvSpPr/>
            <p:nvPr/>
          </p:nvSpPr>
          <p:spPr>
            <a:xfrm flipV="1">
              <a:off x="1527366" y="189317"/>
              <a:ext cx="1" cy="1875281"/>
            </a:xfrm>
            <a:prstGeom prst="line">
              <a:avLst/>
            </a:prstGeom>
            <a:noFill/>
            <a:ln w="38100" cap="rnd">
              <a:solidFill>
                <a:srgbClr val="000000">
                  <a:alpha val="12106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1977" name="Group"/>
          <p:cNvGrpSpPr/>
          <p:nvPr/>
        </p:nvGrpSpPr>
        <p:grpSpPr>
          <a:xfrm>
            <a:off x="7757517" y="3730311"/>
            <a:ext cx="3255768" cy="3206975"/>
            <a:chOff x="0" y="10360"/>
            <a:chExt cx="3255766" cy="3206973"/>
          </a:xfrm>
        </p:grpSpPr>
        <p:sp>
          <p:nvSpPr>
            <p:cNvPr id="1961" name="Circle"/>
            <p:cNvSpPr/>
            <p:nvPr/>
          </p:nvSpPr>
          <p:spPr>
            <a:xfrm rot="13733452">
              <a:off x="1459979" y="1715678"/>
              <a:ext cx="250409" cy="250409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2" name="Line"/>
            <p:cNvSpPr/>
            <p:nvPr/>
          </p:nvSpPr>
          <p:spPr>
            <a:xfrm flipV="1">
              <a:off x="1186051" y="1342053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3" name="Line"/>
            <p:cNvSpPr/>
            <p:nvPr/>
          </p:nvSpPr>
          <p:spPr>
            <a:xfrm>
              <a:off x="0" y="224992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4" name="Line"/>
            <p:cNvSpPr/>
            <p:nvPr/>
          </p:nvSpPr>
          <p:spPr>
            <a:xfrm flipV="1">
              <a:off x="1899103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5" name="Line"/>
            <p:cNvSpPr/>
            <p:nvPr/>
          </p:nvSpPr>
          <p:spPr>
            <a:xfrm flipV="1">
              <a:off x="2283474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6" name="Line"/>
            <p:cNvSpPr/>
            <p:nvPr/>
          </p:nvSpPr>
          <p:spPr>
            <a:xfrm flipV="1">
              <a:off x="1190766" y="908251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7" name="Line"/>
            <p:cNvSpPr/>
            <p:nvPr/>
          </p:nvSpPr>
          <p:spPr>
            <a:xfrm>
              <a:off x="399062" y="1850859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8" name="Line"/>
            <p:cNvSpPr/>
            <p:nvPr/>
          </p:nvSpPr>
          <p:spPr>
            <a:xfrm flipV="1">
              <a:off x="3554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69" name="Line"/>
            <p:cNvSpPr/>
            <p:nvPr/>
          </p:nvSpPr>
          <p:spPr>
            <a:xfrm flipV="1">
              <a:off x="1575137" y="962944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0" name="Line"/>
            <p:cNvSpPr/>
            <p:nvPr/>
          </p:nvSpPr>
          <p:spPr>
            <a:xfrm>
              <a:off x="379109" y="2828563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1" name="Line"/>
            <p:cNvSpPr/>
            <p:nvPr/>
          </p:nvSpPr>
          <p:spPr>
            <a:xfrm flipV="1">
              <a:off x="1180789" y="1875978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2" name="Line"/>
            <p:cNvSpPr/>
            <p:nvPr/>
          </p:nvSpPr>
          <p:spPr>
            <a:xfrm>
              <a:off x="1346837" y="91306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3" name="Line"/>
            <p:cNvSpPr/>
            <p:nvPr/>
          </p:nvSpPr>
          <p:spPr>
            <a:xfrm flipV="1">
              <a:off x="1180789" y="10360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4" name="Line"/>
            <p:cNvSpPr/>
            <p:nvPr/>
          </p:nvSpPr>
          <p:spPr>
            <a:xfrm flipV="1">
              <a:off x="2522911" y="15170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5" name="Line"/>
            <p:cNvSpPr/>
            <p:nvPr/>
          </p:nvSpPr>
          <p:spPr>
            <a:xfrm>
              <a:off x="379109" y="962944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76" name="Line"/>
            <p:cNvSpPr/>
            <p:nvPr/>
          </p:nvSpPr>
          <p:spPr>
            <a:xfrm flipV="1">
              <a:off x="387925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978" name="Line"/>
          <p:cNvSpPr/>
          <p:nvPr/>
        </p:nvSpPr>
        <p:spPr>
          <a:xfrm flipV="1">
            <a:off x="8869140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79" name="Line"/>
          <p:cNvSpPr/>
          <p:nvPr/>
        </p:nvSpPr>
        <p:spPr>
          <a:xfrm flipV="1">
            <a:off x="7754137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80" name="Line"/>
          <p:cNvSpPr/>
          <p:nvPr/>
        </p:nvSpPr>
        <p:spPr>
          <a:xfrm flipV="1">
            <a:off x="9669859" y="7574025"/>
            <a:ext cx="1" cy="33920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81" name="Line"/>
          <p:cNvSpPr/>
          <p:nvPr/>
        </p:nvSpPr>
        <p:spPr>
          <a:xfrm>
            <a:off x="7750849" y="7753603"/>
            <a:ext cx="112158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82" name="Line"/>
          <p:cNvSpPr/>
          <p:nvPr/>
        </p:nvSpPr>
        <p:spPr>
          <a:xfrm>
            <a:off x="8870672" y="7753603"/>
            <a:ext cx="79949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6302" y="8067771"/>
            <a:ext cx="149650" cy="169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1288" y="7984776"/>
            <a:ext cx="738267" cy="259392"/>
          </a:xfrm>
          <a:prstGeom prst="rect">
            <a:avLst/>
          </a:prstGeom>
          <a:ln w="12700">
            <a:miter lim="400000"/>
          </a:ln>
        </p:spPr>
      </p:pic>
      <p:sp>
        <p:nvSpPr>
          <p:cNvPr id="1985" name="Line"/>
          <p:cNvSpPr/>
          <p:nvPr/>
        </p:nvSpPr>
        <p:spPr>
          <a:xfrm flipH="1">
            <a:off x="6640624" y="5977133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86" name="Line"/>
          <p:cNvSpPr/>
          <p:nvPr/>
        </p:nvSpPr>
        <p:spPr>
          <a:xfrm flipH="1">
            <a:off x="6640624" y="6953532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87" name="Line"/>
          <p:cNvSpPr/>
          <p:nvPr/>
        </p:nvSpPr>
        <p:spPr>
          <a:xfrm flipH="1">
            <a:off x="6640624" y="5048135"/>
            <a:ext cx="33920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88" name="Line"/>
          <p:cNvSpPr/>
          <p:nvPr/>
        </p:nvSpPr>
        <p:spPr>
          <a:xfrm flipV="1">
            <a:off x="6820203" y="6013746"/>
            <a:ext cx="1" cy="94308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89" name="Line"/>
          <p:cNvSpPr/>
          <p:nvPr/>
        </p:nvSpPr>
        <p:spPr>
          <a:xfrm flipV="1">
            <a:off x="6820203" y="5047831"/>
            <a:ext cx="1" cy="91686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997" name="Group"/>
          <p:cNvGrpSpPr/>
          <p:nvPr/>
        </p:nvGrpSpPr>
        <p:grpSpPr>
          <a:xfrm>
            <a:off x="11063071" y="5429062"/>
            <a:ext cx="1563782" cy="1646136"/>
            <a:chOff x="0" y="0"/>
            <a:chExt cx="1563781" cy="1646134"/>
          </a:xfrm>
        </p:grpSpPr>
        <p:pic>
          <p:nvPicPr>
            <p:cNvPr id="199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5444" y="730086"/>
              <a:ext cx="708338" cy="259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5512" y="1356813"/>
              <a:ext cx="119720" cy="23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2" name="Line"/>
            <p:cNvSpPr/>
            <p:nvPr/>
          </p:nvSpPr>
          <p:spPr>
            <a:xfrm flipV="1">
              <a:off x="422638" y="897891"/>
              <a:ext cx="1" cy="3392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3" name="Line"/>
            <p:cNvSpPr/>
            <p:nvPr/>
          </p:nvSpPr>
          <p:spPr>
            <a:xfrm flipV="1">
              <a:off x="3289" y="1306930"/>
              <a:ext cx="1" cy="339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4" name="Line"/>
            <p:cNvSpPr/>
            <p:nvPr/>
          </p:nvSpPr>
          <p:spPr>
            <a:xfrm flipV="1">
              <a:off x="1350345" y="-1"/>
              <a:ext cx="1" cy="339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5" name="Line"/>
            <p:cNvSpPr/>
            <p:nvPr/>
          </p:nvSpPr>
          <p:spPr>
            <a:xfrm flipV="1">
              <a:off x="-1" y="1075250"/>
              <a:ext cx="411260" cy="4112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996" name="Line"/>
            <p:cNvSpPr/>
            <p:nvPr/>
          </p:nvSpPr>
          <p:spPr>
            <a:xfrm flipV="1">
              <a:off x="422327" y="168637"/>
              <a:ext cx="916864" cy="9168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99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71671" y="6410039"/>
            <a:ext cx="189556" cy="16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30480" y="5364214"/>
            <a:ext cx="788151" cy="259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92201" y="7008715"/>
            <a:ext cx="289322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39498" y="7008715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162621" y="5336661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3" name="Image" descr="Image"/>
          <p:cNvPicPr>
            <a:picLocks noChangeAspect="1"/>
          </p:cNvPicPr>
          <p:nvPr/>
        </p:nvPicPr>
        <p:blipFill>
          <a:blip r:embed="rId11">
            <a:alphaModFix amt="21532"/>
            <a:extLst/>
          </a:blip>
          <a:stretch>
            <a:fillRect/>
          </a:stretch>
        </p:blipFill>
        <p:spPr>
          <a:xfrm>
            <a:off x="8721024" y="5258221"/>
            <a:ext cx="299298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467626" y="4489453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5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063504" y="3249220"/>
            <a:ext cx="309275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6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757591" y="3249220"/>
            <a:ext cx="299298" cy="33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7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842050" y="4489453"/>
            <a:ext cx="299298" cy="3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8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61917" y="2711450"/>
            <a:ext cx="4419601" cy="5930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9" name="Circle"/>
          <p:cNvSpPr/>
          <p:nvPr/>
        </p:nvSpPr>
        <p:spPr>
          <a:xfrm rot="13733452">
            <a:off x="9522597" y="6806269"/>
            <a:ext cx="294525" cy="294526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026" name="Group"/>
          <p:cNvGrpSpPr/>
          <p:nvPr/>
        </p:nvGrpSpPr>
        <p:grpSpPr>
          <a:xfrm>
            <a:off x="7757517" y="3730311"/>
            <a:ext cx="3255768" cy="3206975"/>
            <a:chOff x="0" y="10360"/>
            <a:chExt cx="3255766" cy="3206973"/>
          </a:xfrm>
        </p:grpSpPr>
        <p:sp>
          <p:nvSpPr>
            <p:cNvPr id="2010" name="Circle"/>
            <p:cNvSpPr/>
            <p:nvPr/>
          </p:nvSpPr>
          <p:spPr>
            <a:xfrm rot="13733452">
              <a:off x="1459979" y="1715678"/>
              <a:ext cx="250409" cy="250409"/>
            </a:xfrm>
            <a:prstGeom prst="ellipse">
              <a:avLst/>
            </a:prstGeom>
            <a:solidFill>
              <a:srgbClr val="00A2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11" name="Line"/>
            <p:cNvSpPr/>
            <p:nvPr/>
          </p:nvSpPr>
          <p:spPr>
            <a:xfrm flipV="1">
              <a:off x="1186051" y="1342053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12" name="Line"/>
            <p:cNvSpPr/>
            <p:nvPr/>
          </p:nvSpPr>
          <p:spPr>
            <a:xfrm>
              <a:off x="0" y="224992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13" name="Line"/>
            <p:cNvSpPr/>
            <p:nvPr/>
          </p:nvSpPr>
          <p:spPr>
            <a:xfrm flipV="1">
              <a:off x="1899103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14" name="Line"/>
            <p:cNvSpPr/>
            <p:nvPr/>
          </p:nvSpPr>
          <p:spPr>
            <a:xfrm flipV="1">
              <a:off x="2283474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15" name="Line"/>
            <p:cNvSpPr/>
            <p:nvPr/>
          </p:nvSpPr>
          <p:spPr>
            <a:xfrm flipV="1">
              <a:off x="1190766" y="908251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16" name="Line"/>
            <p:cNvSpPr/>
            <p:nvPr/>
          </p:nvSpPr>
          <p:spPr>
            <a:xfrm>
              <a:off x="399062" y="1850859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17" name="Line"/>
            <p:cNvSpPr/>
            <p:nvPr/>
          </p:nvSpPr>
          <p:spPr>
            <a:xfrm flipV="1">
              <a:off x="3554" y="918227"/>
              <a:ext cx="1356664" cy="1335945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18" name="Line"/>
            <p:cNvSpPr/>
            <p:nvPr/>
          </p:nvSpPr>
          <p:spPr>
            <a:xfrm flipV="1">
              <a:off x="1575137" y="962944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19" name="Line"/>
            <p:cNvSpPr/>
            <p:nvPr/>
          </p:nvSpPr>
          <p:spPr>
            <a:xfrm>
              <a:off x="379109" y="2828563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0" name="Line"/>
            <p:cNvSpPr/>
            <p:nvPr/>
          </p:nvSpPr>
          <p:spPr>
            <a:xfrm flipV="1">
              <a:off x="1180789" y="1875978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1" name="Line"/>
            <p:cNvSpPr/>
            <p:nvPr/>
          </p:nvSpPr>
          <p:spPr>
            <a:xfrm>
              <a:off x="1346837" y="913061"/>
              <a:ext cx="1904365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2" name="Line"/>
            <p:cNvSpPr/>
            <p:nvPr/>
          </p:nvSpPr>
          <p:spPr>
            <a:xfrm flipV="1">
              <a:off x="1180789" y="10360"/>
              <a:ext cx="1356664" cy="133594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3" name="Line"/>
            <p:cNvSpPr/>
            <p:nvPr/>
          </p:nvSpPr>
          <p:spPr>
            <a:xfrm flipV="1">
              <a:off x="2522911" y="15170"/>
              <a:ext cx="1" cy="1875280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4" name="Line"/>
            <p:cNvSpPr/>
            <p:nvPr/>
          </p:nvSpPr>
          <p:spPr>
            <a:xfrm>
              <a:off x="379109" y="962944"/>
              <a:ext cx="1904366" cy="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25" name="Line"/>
            <p:cNvSpPr/>
            <p:nvPr/>
          </p:nvSpPr>
          <p:spPr>
            <a:xfrm flipV="1">
              <a:off x="387925" y="972920"/>
              <a:ext cx="1" cy="187528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0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0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1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2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3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4" name="Circle"/>
          <p:cNvSpPr/>
          <p:nvPr/>
        </p:nvSpPr>
        <p:spPr>
          <a:xfrm rot="13733452">
            <a:off x="7782143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5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05684" y="4821301"/>
            <a:ext cx="336864" cy="404237"/>
          </a:xfrm>
          <a:prstGeom prst="rect">
            <a:avLst/>
          </a:prstGeom>
          <a:ln w="12700">
            <a:miter lim="400000"/>
          </a:ln>
        </p:spPr>
      </p:pic>
      <p:sp>
        <p:nvSpPr>
          <p:cNvPr id="2040" name="Line"/>
          <p:cNvSpPr/>
          <p:nvPr/>
        </p:nvSpPr>
        <p:spPr>
          <a:xfrm flipV="1">
            <a:off x="9410409" y="3509835"/>
            <a:ext cx="1114164" cy="14137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1" name="Line"/>
          <p:cNvSpPr/>
          <p:nvPr/>
        </p:nvSpPr>
        <p:spPr>
          <a:xfrm>
            <a:off x="8055198" y="4696444"/>
            <a:ext cx="1267399" cy="2534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2" name="Line"/>
          <p:cNvSpPr/>
          <p:nvPr/>
        </p:nvSpPr>
        <p:spPr>
          <a:xfrm flipH="1" flipV="1">
            <a:off x="9350388" y="5013484"/>
            <a:ext cx="1824885" cy="27905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3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0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6049" y="4915164"/>
            <a:ext cx="3352801" cy="360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8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9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0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1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2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3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05683" y="4821301"/>
            <a:ext cx="336864" cy="404237"/>
          </a:xfrm>
          <a:prstGeom prst="rect">
            <a:avLst/>
          </a:prstGeom>
          <a:ln w="12700">
            <a:miter lim="400000"/>
          </a:ln>
        </p:spPr>
      </p:pic>
      <p:sp>
        <p:nvSpPr>
          <p:cNvPr id="2058" name="Line"/>
          <p:cNvSpPr/>
          <p:nvPr/>
        </p:nvSpPr>
        <p:spPr>
          <a:xfrm flipV="1">
            <a:off x="9410409" y="3509835"/>
            <a:ext cx="1114164" cy="14137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9" name="Line"/>
          <p:cNvSpPr/>
          <p:nvPr/>
        </p:nvSpPr>
        <p:spPr>
          <a:xfrm>
            <a:off x="8055198" y="4696444"/>
            <a:ext cx="1267399" cy="2534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0" name="Line"/>
          <p:cNvSpPr/>
          <p:nvPr/>
        </p:nvSpPr>
        <p:spPr>
          <a:xfrm flipH="1" flipV="1">
            <a:off x="9350388" y="5013484"/>
            <a:ext cx="1824885" cy="27905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1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Another Initial Valu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Initial Value Problem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4950" y="3180953"/>
            <a:ext cx="2374900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econd-order Ordinary Differential Equation"/>
          <p:cNvSpPr txBox="1"/>
          <p:nvPr/>
        </p:nvSpPr>
        <p:spPr>
          <a:xfrm>
            <a:off x="1911089" y="7734299"/>
            <a:ext cx="918262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Second-order Ordinary Differential Equation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1449" y="4184650"/>
            <a:ext cx="3848101" cy="138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"/>
          <p:cNvSpPr/>
          <p:nvPr/>
        </p:nvSpPr>
        <p:spPr>
          <a:xfrm>
            <a:off x="2514723" y="4851664"/>
            <a:ext cx="3352801" cy="12192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64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0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6049" y="4915164"/>
            <a:ext cx="3352801" cy="360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7" name="Triangle"/>
          <p:cNvSpPr/>
          <p:nvPr/>
        </p:nvSpPr>
        <p:spPr>
          <a:xfrm>
            <a:off x="9349051" y="3508771"/>
            <a:ext cx="1821043" cy="4263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038" y="0"/>
                </a:moveTo>
                <a:lnTo>
                  <a:pt x="0" y="7501"/>
                </a:lnTo>
                <a:lnTo>
                  <a:pt x="21600" y="21600"/>
                </a:lnTo>
                <a:lnTo>
                  <a:pt x="14038" y="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068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9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0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1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2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05683" y="4821301"/>
            <a:ext cx="336864" cy="404237"/>
          </a:xfrm>
          <a:prstGeom prst="rect">
            <a:avLst/>
          </a:prstGeom>
          <a:ln w="12700">
            <a:miter lim="400000"/>
          </a:ln>
        </p:spPr>
      </p:pic>
      <p:sp>
        <p:nvSpPr>
          <p:cNvPr id="2077" name="Line"/>
          <p:cNvSpPr/>
          <p:nvPr/>
        </p:nvSpPr>
        <p:spPr>
          <a:xfrm flipV="1">
            <a:off x="9410409" y="3509835"/>
            <a:ext cx="1114164" cy="14137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8" name="Line"/>
          <p:cNvSpPr/>
          <p:nvPr/>
        </p:nvSpPr>
        <p:spPr>
          <a:xfrm>
            <a:off x="8055198" y="4696444"/>
            <a:ext cx="1267399" cy="2534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9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0" name="Line"/>
          <p:cNvSpPr/>
          <p:nvPr/>
        </p:nvSpPr>
        <p:spPr>
          <a:xfrm flipH="1" flipV="1">
            <a:off x="9350388" y="5013484"/>
            <a:ext cx="1824885" cy="27905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1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Rectangle"/>
          <p:cNvSpPr/>
          <p:nvPr/>
        </p:nvSpPr>
        <p:spPr>
          <a:xfrm>
            <a:off x="2576049" y="6108964"/>
            <a:ext cx="3352801" cy="12192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84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0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6049" y="4915164"/>
            <a:ext cx="3352801" cy="3606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2" name="Group"/>
          <p:cNvGrpSpPr/>
          <p:nvPr/>
        </p:nvGrpSpPr>
        <p:grpSpPr>
          <a:xfrm>
            <a:off x="7499564" y="2903352"/>
            <a:ext cx="4160394" cy="5279420"/>
            <a:chOff x="0" y="0"/>
            <a:chExt cx="4160392" cy="5279419"/>
          </a:xfrm>
        </p:grpSpPr>
        <p:sp>
          <p:nvSpPr>
            <p:cNvPr id="2087" name="Triangle"/>
            <p:cNvSpPr/>
            <p:nvPr/>
          </p:nvSpPr>
          <p:spPr>
            <a:xfrm>
              <a:off x="501242" y="601322"/>
              <a:ext cx="2535340" cy="148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1716" y="21600"/>
                  </a:lnTo>
                  <a:lnTo>
                    <a:pt x="0" y="1725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088" name="Line"/>
            <p:cNvSpPr/>
            <p:nvPr/>
          </p:nvSpPr>
          <p:spPr>
            <a:xfrm>
              <a:off x="555634" y="1793092"/>
              <a:ext cx="3150807" cy="31508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89" name="Line"/>
            <p:cNvSpPr/>
            <p:nvPr/>
          </p:nvSpPr>
          <p:spPr>
            <a:xfrm flipV="1">
              <a:off x="583853" y="606483"/>
              <a:ext cx="2441156" cy="1170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90" name="Line"/>
            <p:cNvSpPr/>
            <p:nvPr/>
          </p:nvSpPr>
          <p:spPr>
            <a:xfrm flipH="1" flipV="1">
              <a:off x="3025007" y="606483"/>
              <a:ext cx="650700" cy="43702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91" name="Circle"/>
            <p:cNvSpPr/>
            <p:nvPr/>
          </p:nvSpPr>
          <p:spPr>
            <a:xfrm rot="13733452">
              <a:off x="2825895" y="424260"/>
              <a:ext cx="422758" cy="42275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9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169412"/>
              <a:ext cx="286334" cy="286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24588" y="4137430"/>
              <a:ext cx="235805" cy="437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636942" y="0"/>
              <a:ext cx="252648" cy="286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5" name="Circle"/>
            <p:cNvSpPr/>
            <p:nvPr/>
          </p:nvSpPr>
          <p:spPr>
            <a:xfrm rot="13733452">
              <a:off x="1593052" y="1788556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9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06118" y="1917949"/>
              <a:ext cx="336864" cy="404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7" name="Line"/>
            <p:cNvSpPr/>
            <p:nvPr/>
          </p:nvSpPr>
          <p:spPr>
            <a:xfrm flipV="1">
              <a:off x="1910844" y="606483"/>
              <a:ext cx="1114164" cy="14137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98" name="Line"/>
            <p:cNvSpPr/>
            <p:nvPr/>
          </p:nvSpPr>
          <p:spPr>
            <a:xfrm flipH="1" flipV="1">
              <a:off x="1850823" y="2110132"/>
              <a:ext cx="1824885" cy="27905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099" name="Line"/>
            <p:cNvSpPr/>
            <p:nvPr/>
          </p:nvSpPr>
          <p:spPr>
            <a:xfrm>
              <a:off x="555633" y="1793092"/>
              <a:ext cx="1267400" cy="2534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00" name="Circle"/>
            <p:cNvSpPr/>
            <p:nvPr/>
          </p:nvSpPr>
          <p:spPr>
            <a:xfrm rot="13733452">
              <a:off x="282578" y="1552752"/>
              <a:ext cx="422757" cy="42275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01" name="Circle"/>
            <p:cNvSpPr/>
            <p:nvPr/>
          </p:nvSpPr>
          <p:spPr>
            <a:xfrm rot="13733452">
              <a:off x="3465936" y="4769795"/>
              <a:ext cx="422758" cy="422758"/>
            </a:xfrm>
            <a:prstGeom prst="ellipse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103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Rectangle"/>
          <p:cNvSpPr/>
          <p:nvPr/>
        </p:nvSpPr>
        <p:spPr>
          <a:xfrm>
            <a:off x="2576049" y="7417065"/>
            <a:ext cx="3352801" cy="12192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106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1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6049" y="4915164"/>
            <a:ext cx="3352801" cy="360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9" name="Triangle"/>
          <p:cNvSpPr/>
          <p:nvPr/>
        </p:nvSpPr>
        <p:spPr>
          <a:xfrm>
            <a:off x="8036674" y="4695011"/>
            <a:ext cx="3160369" cy="3143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9153" y="2033"/>
                </a:ln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110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1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2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116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1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05683" y="4821301"/>
            <a:ext cx="336864" cy="404237"/>
          </a:xfrm>
          <a:prstGeom prst="rect">
            <a:avLst/>
          </a:prstGeom>
          <a:ln w="12700">
            <a:miter lim="400000"/>
          </a:ln>
        </p:spPr>
      </p:pic>
      <p:sp>
        <p:nvSpPr>
          <p:cNvPr id="2118" name="Line"/>
          <p:cNvSpPr/>
          <p:nvPr/>
        </p:nvSpPr>
        <p:spPr>
          <a:xfrm flipV="1">
            <a:off x="9410409" y="3509835"/>
            <a:ext cx="1114164" cy="14137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9" name="Line"/>
          <p:cNvSpPr/>
          <p:nvPr/>
        </p:nvSpPr>
        <p:spPr>
          <a:xfrm flipH="1" flipV="1">
            <a:off x="9350388" y="5013484"/>
            <a:ext cx="1824885" cy="27905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0" name="Line"/>
          <p:cNvSpPr/>
          <p:nvPr/>
        </p:nvSpPr>
        <p:spPr>
          <a:xfrm>
            <a:off x="8055198" y="4696444"/>
            <a:ext cx="1267399" cy="2534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1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2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3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4" name="Circle"/>
          <p:cNvSpPr/>
          <p:nvPr/>
        </p:nvSpPr>
        <p:spPr>
          <a:xfrm rot="13733452">
            <a:off x="9092617" y="4691908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Rectangle"/>
          <p:cNvSpPr/>
          <p:nvPr/>
        </p:nvSpPr>
        <p:spPr>
          <a:xfrm>
            <a:off x="2576049" y="7391665"/>
            <a:ext cx="3352801" cy="12192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127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pic>
        <p:nvPicPr>
          <p:cNvPr id="21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349" y="3702050"/>
            <a:ext cx="66802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6049" y="4915164"/>
            <a:ext cx="3352801" cy="3606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0" name="Triangle"/>
          <p:cNvSpPr/>
          <p:nvPr/>
        </p:nvSpPr>
        <p:spPr>
          <a:xfrm>
            <a:off x="8036674" y="3718408"/>
            <a:ext cx="3160369" cy="412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15735" y="0"/>
                </a:lnTo>
                <a:lnTo>
                  <a:pt x="0" y="512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131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2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3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88161" y="3741232"/>
            <a:ext cx="336864" cy="404236"/>
          </a:xfrm>
          <a:prstGeom prst="rect">
            <a:avLst/>
          </a:prstGeom>
          <a:ln w="12700">
            <a:miter lim="400000"/>
          </a:ln>
        </p:spPr>
      </p:pic>
      <p:sp>
        <p:nvSpPr>
          <p:cNvPr id="2138" name="Line"/>
          <p:cNvSpPr/>
          <p:nvPr/>
        </p:nvSpPr>
        <p:spPr>
          <a:xfrm flipH="1" flipV="1">
            <a:off x="10337913" y="3713512"/>
            <a:ext cx="837360" cy="409049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9" name="Line"/>
          <p:cNvSpPr/>
          <p:nvPr/>
        </p:nvSpPr>
        <p:spPr>
          <a:xfrm flipV="1">
            <a:off x="8055198" y="3722768"/>
            <a:ext cx="2309097" cy="97367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0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1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2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3" name="Circle"/>
          <p:cNvSpPr/>
          <p:nvPr/>
        </p:nvSpPr>
        <p:spPr>
          <a:xfrm rot="13733452">
            <a:off x="10210217" y="3499684"/>
            <a:ext cx="422757" cy="422757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grpSp>
        <p:nvGrpSpPr>
          <p:cNvPr id="2155" name="Group"/>
          <p:cNvGrpSpPr/>
          <p:nvPr/>
        </p:nvGrpSpPr>
        <p:grpSpPr>
          <a:xfrm>
            <a:off x="7499564" y="2903352"/>
            <a:ext cx="4160394" cy="5279420"/>
            <a:chOff x="0" y="0"/>
            <a:chExt cx="4160392" cy="5279419"/>
          </a:xfrm>
        </p:grpSpPr>
        <p:sp>
          <p:nvSpPr>
            <p:cNvPr id="2146" name="Line"/>
            <p:cNvSpPr/>
            <p:nvPr/>
          </p:nvSpPr>
          <p:spPr>
            <a:xfrm flipV="1">
              <a:off x="583853" y="606483"/>
              <a:ext cx="2441156" cy="1170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47" name="Line"/>
            <p:cNvSpPr/>
            <p:nvPr/>
          </p:nvSpPr>
          <p:spPr>
            <a:xfrm>
              <a:off x="555634" y="1793092"/>
              <a:ext cx="3150807" cy="31508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48" name="Line"/>
            <p:cNvSpPr/>
            <p:nvPr/>
          </p:nvSpPr>
          <p:spPr>
            <a:xfrm flipH="1" flipV="1">
              <a:off x="3025007" y="606483"/>
              <a:ext cx="650700" cy="43702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14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169412"/>
              <a:ext cx="286334" cy="286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24588" y="4137430"/>
              <a:ext cx="235805" cy="437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36942" y="0"/>
              <a:ext cx="252648" cy="286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2" name="Circle"/>
            <p:cNvSpPr/>
            <p:nvPr/>
          </p:nvSpPr>
          <p:spPr>
            <a:xfrm rot="13733452">
              <a:off x="282578" y="1552752"/>
              <a:ext cx="422757" cy="422757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3" name="Circle"/>
            <p:cNvSpPr/>
            <p:nvPr/>
          </p:nvSpPr>
          <p:spPr>
            <a:xfrm rot="13733452">
              <a:off x="3465936" y="4769795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154" name="Circle"/>
            <p:cNvSpPr/>
            <p:nvPr/>
          </p:nvSpPr>
          <p:spPr>
            <a:xfrm rot="13733452">
              <a:off x="2825895" y="424260"/>
              <a:ext cx="422758" cy="42275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15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2733" y="4361962"/>
            <a:ext cx="1460501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7" name="Coordinates at a vertex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at a vertex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160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1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2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166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7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68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2733" y="4361962"/>
            <a:ext cx="1460501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0" name="Coordinates at a vertex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at a vertex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173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4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5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179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0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1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2733" y="4361962"/>
            <a:ext cx="1460501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3" name="Coordinates at a vertex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at a vertex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Line"/>
          <p:cNvSpPr/>
          <p:nvPr/>
        </p:nvSpPr>
        <p:spPr>
          <a:xfrm flipV="1">
            <a:off x="9340618" y="3518880"/>
            <a:ext cx="1183955" cy="2297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6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187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8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89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193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4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5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96" name="Circle"/>
          <p:cNvSpPr/>
          <p:nvPr/>
        </p:nvSpPr>
        <p:spPr>
          <a:xfrm rot="13733452">
            <a:off x="9092617" y="5717347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9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35751" y="5491769"/>
            <a:ext cx="190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27352" y="7156915"/>
            <a:ext cx="12065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56107" y="4361962"/>
            <a:ext cx="2438401" cy="236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200" name="Coordinates on edge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on edge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Line"/>
          <p:cNvSpPr/>
          <p:nvPr/>
        </p:nvSpPr>
        <p:spPr>
          <a:xfrm flipH="1" flipV="1">
            <a:off x="8018509" y="4668759"/>
            <a:ext cx="2757802" cy="54266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3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204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5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06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210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1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2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13" name="Circle"/>
          <p:cNvSpPr/>
          <p:nvPr/>
        </p:nvSpPr>
        <p:spPr>
          <a:xfrm rot="13733452">
            <a:off x="10531950" y="5000199"/>
            <a:ext cx="422757" cy="422757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46805" y="5816767"/>
            <a:ext cx="190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38805" y="3947694"/>
            <a:ext cx="12065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6" name="Coordinates on edge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on edge</a:t>
            </a:r>
          </a:p>
        </p:txBody>
      </p:sp>
      <p:pic>
        <p:nvPicPr>
          <p:cNvPr id="221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51807" y="4359870"/>
            <a:ext cx="2438401" cy="236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Line"/>
          <p:cNvSpPr/>
          <p:nvPr/>
        </p:nvSpPr>
        <p:spPr>
          <a:xfrm flipH="1" flipV="1">
            <a:off x="9322376" y="4160759"/>
            <a:ext cx="1880909" cy="36915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0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221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2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3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227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8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9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30" name="Circle"/>
          <p:cNvSpPr/>
          <p:nvPr/>
        </p:nvSpPr>
        <p:spPr>
          <a:xfrm rot="13733452">
            <a:off x="9092617" y="3883559"/>
            <a:ext cx="422757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35352" y="3235907"/>
            <a:ext cx="190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90271" y="3702050"/>
            <a:ext cx="1206501" cy="419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3" name="Coordinates on edge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Coordinates on edge</a:t>
            </a:r>
          </a:p>
        </p:txBody>
      </p:sp>
      <p:pic>
        <p:nvPicPr>
          <p:cNvPr id="223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55975" y="4387254"/>
            <a:ext cx="2438400" cy="234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Another Initial Valu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Initial Value Problem</a:t>
            </a:r>
          </a:p>
        </p:txBody>
      </p:sp>
      <p:sp>
        <p:nvSpPr>
          <p:cNvPr id="239" name="Coupled First-order Ordinary Differential Equations"/>
          <p:cNvSpPr txBox="1"/>
          <p:nvPr/>
        </p:nvSpPr>
        <p:spPr>
          <a:xfrm>
            <a:off x="1152289" y="7734299"/>
            <a:ext cx="1070022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Coupled First-order Ordinary Differential Equations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1300" y="3505919"/>
            <a:ext cx="2362200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4950" y="2855986"/>
            <a:ext cx="2374900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2650" y="4448137"/>
            <a:ext cx="361950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79950" y="5885656"/>
            <a:ext cx="3644900" cy="1358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237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38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39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243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4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5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6" name="Circle"/>
          <p:cNvSpPr/>
          <p:nvPr/>
        </p:nvSpPr>
        <p:spPr>
          <a:xfrm rot="13733452">
            <a:off x="9419223" y="5004553"/>
            <a:ext cx="422758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47" name="Inside/outside test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Inside/outside test</a:t>
            </a:r>
          </a:p>
        </p:txBody>
      </p:sp>
      <p:pic>
        <p:nvPicPr>
          <p:cNvPr id="22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2130" y="5325169"/>
            <a:ext cx="49530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251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2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3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257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8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59" name="Inside/outside test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Inside/outside test</a:t>
            </a:r>
          </a:p>
        </p:txBody>
      </p:sp>
      <p:pic>
        <p:nvPicPr>
          <p:cNvPr id="226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2130" y="5325169"/>
            <a:ext cx="49530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1" name="Circle"/>
          <p:cNvSpPr/>
          <p:nvPr/>
        </p:nvSpPr>
        <p:spPr>
          <a:xfrm rot="13733452">
            <a:off x="11197223" y="4714216"/>
            <a:ext cx="422758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2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Triangle"/>
          <p:cNvSpPr/>
          <p:nvPr/>
        </p:nvSpPr>
        <p:spPr>
          <a:xfrm>
            <a:off x="10549632" y="3468290"/>
            <a:ext cx="878235" cy="4428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7260"/>
                </a:lnTo>
                <a:lnTo>
                  <a:pt x="15961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265" name="Barycentric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Barycentric Coordinates</a:t>
            </a:r>
          </a:p>
        </p:txBody>
      </p:sp>
      <p:sp>
        <p:nvSpPr>
          <p:cNvPr id="2266" name="Line"/>
          <p:cNvSpPr/>
          <p:nvPr/>
        </p:nvSpPr>
        <p:spPr>
          <a:xfrm flipV="1">
            <a:off x="8083418" y="3509835"/>
            <a:ext cx="2441155" cy="11702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7" name="Line"/>
          <p:cNvSpPr/>
          <p:nvPr/>
        </p:nvSpPr>
        <p:spPr>
          <a:xfrm>
            <a:off x="8055199" y="4696445"/>
            <a:ext cx="3150806" cy="31508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68" name="Line"/>
          <p:cNvSpPr/>
          <p:nvPr/>
        </p:nvSpPr>
        <p:spPr>
          <a:xfrm flipH="1" flipV="1">
            <a:off x="10524572" y="3509835"/>
            <a:ext cx="650700" cy="43702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9564" y="5072764"/>
            <a:ext cx="286335" cy="28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4153" y="7040782"/>
            <a:ext cx="235805" cy="43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36506" y="2903352"/>
            <a:ext cx="252649" cy="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2272" name="Circle"/>
          <p:cNvSpPr/>
          <p:nvPr/>
        </p:nvSpPr>
        <p:spPr>
          <a:xfrm rot="13733452">
            <a:off x="10965501" y="7673147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3" name="Circle"/>
          <p:cNvSpPr/>
          <p:nvPr/>
        </p:nvSpPr>
        <p:spPr>
          <a:xfrm rot="13733452">
            <a:off x="10325460" y="3327612"/>
            <a:ext cx="422758" cy="422758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4" name="Inside/outside test"/>
          <p:cNvSpPr txBox="1"/>
          <p:nvPr>
            <p:ph type="body" sz="quarter" idx="1"/>
          </p:nvPr>
        </p:nvSpPr>
        <p:spPr>
          <a:xfrm>
            <a:off x="508000" y="2628900"/>
            <a:ext cx="5720891" cy="1812992"/>
          </a:xfrm>
          <a:prstGeom prst="rect">
            <a:avLst/>
          </a:prstGeom>
        </p:spPr>
        <p:txBody>
          <a:bodyPr/>
          <a:lstStyle/>
          <a:p>
            <a:pPr/>
            <a:r>
              <a:t>Inside/outside test</a:t>
            </a:r>
          </a:p>
        </p:txBody>
      </p:sp>
      <p:pic>
        <p:nvPicPr>
          <p:cNvPr id="22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2130" y="5325169"/>
            <a:ext cx="49530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6" name="Line"/>
          <p:cNvSpPr/>
          <p:nvPr/>
        </p:nvSpPr>
        <p:spPr>
          <a:xfrm flipH="1" flipV="1">
            <a:off x="10601600" y="3551159"/>
            <a:ext cx="826264" cy="139678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7" name="Line"/>
          <p:cNvSpPr/>
          <p:nvPr/>
        </p:nvSpPr>
        <p:spPr>
          <a:xfrm flipH="1">
            <a:off x="11200534" y="4947938"/>
            <a:ext cx="227330" cy="295842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8" name="Line"/>
          <p:cNvSpPr/>
          <p:nvPr/>
        </p:nvSpPr>
        <p:spPr>
          <a:xfrm flipH="1" flipV="1">
            <a:off x="8024691" y="4686916"/>
            <a:ext cx="3403173" cy="2610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9" name="Circle"/>
          <p:cNvSpPr/>
          <p:nvPr/>
        </p:nvSpPr>
        <p:spPr>
          <a:xfrm rot="13733452">
            <a:off x="11197223" y="4714216"/>
            <a:ext cx="422758" cy="42275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80" name="Circle"/>
          <p:cNvSpPr/>
          <p:nvPr/>
        </p:nvSpPr>
        <p:spPr>
          <a:xfrm rot="13733452">
            <a:off x="7782142" y="4456104"/>
            <a:ext cx="422758" cy="422758"/>
          </a:xfrm>
          <a:prstGeom prst="ellipse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Polynomial 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Polynomial Interpolation</a:t>
            </a:r>
          </a:p>
        </p:txBody>
      </p:sp>
      <p:grpSp>
        <p:nvGrpSpPr>
          <p:cNvPr id="2289" name="Group"/>
          <p:cNvGrpSpPr/>
          <p:nvPr/>
        </p:nvGrpSpPr>
        <p:grpSpPr>
          <a:xfrm>
            <a:off x="2208876" y="2989170"/>
            <a:ext cx="3779849" cy="5904802"/>
            <a:chOff x="0" y="0"/>
            <a:chExt cx="3779848" cy="5904800"/>
          </a:xfrm>
        </p:grpSpPr>
        <p:sp>
          <p:nvSpPr>
            <p:cNvPr id="2283" name="Line"/>
            <p:cNvSpPr/>
            <p:nvPr/>
          </p:nvSpPr>
          <p:spPr>
            <a:xfrm>
              <a:off x="359922" y="2418474"/>
              <a:ext cx="3150807" cy="31508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84" name="Circle"/>
            <p:cNvSpPr/>
            <p:nvPr/>
          </p:nvSpPr>
          <p:spPr>
            <a:xfrm rot="13733452">
              <a:off x="86866" y="2178133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85" name="Circle"/>
            <p:cNvSpPr/>
            <p:nvPr/>
          </p:nvSpPr>
          <p:spPr>
            <a:xfrm rot="13733452">
              <a:off x="3270224" y="5395176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86" name="Circle"/>
            <p:cNvSpPr/>
            <p:nvPr/>
          </p:nvSpPr>
          <p:spPr>
            <a:xfrm rot="13733452">
              <a:off x="721866" y="86866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87" name="Line"/>
            <p:cNvSpPr/>
            <p:nvPr/>
          </p:nvSpPr>
          <p:spPr>
            <a:xfrm flipV="1">
              <a:off x="359922" y="330596"/>
              <a:ext cx="556501" cy="20878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88" name="Circle"/>
            <p:cNvSpPr/>
            <p:nvPr/>
          </p:nvSpPr>
          <p:spPr>
            <a:xfrm rot="13733452">
              <a:off x="388693" y="1248184"/>
              <a:ext cx="422758" cy="42275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8550" y="4909820"/>
            <a:ext cx="3390901" cy="62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Polynomial 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Polynomial Interpolation</a:t>
            </a:r>
          </a:p>
        </p:txBody>
      </p:sp>
      <p:grpSp>
        <p:nvGrpSpPr>
          <p:cNvPr id="2298" name="Group"/>
          <p:cNvGrpSpPr/>
          <p:nvPr/>
        </p:nvGrpSpPr>
        <p:grpSpPr>
          <a:xfrm>
            <a:off x="2040804" y="2989170"/>
            <a:ext cx="3947921" cy="5904802"/>
            <a:chOff x="0" y="0"/>
            <a:chExt cx="3947920" cy="5904800"/>
          </a:xfrm>
        </p:grpSpPr>
        <p:sp>
          <p:nvSpPr>
            <p:cNvPr id="2293" name="Circle"/>
            <p:cNvSpPr/>
            <p:nvPr/>
          </p:nvSpPr>
          <p:spPr>
            <a:xfrm rot="13733452">
              <a:off x="254939" y="2178133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94" name="Circle"/>
            <p:cNvSpPr/>
            <p:nvPr/>
          </p:nvSpPr>
          <p:spPr>
            <a:xfrm rot="13733452">
              <a:off x="3438297" y="5395176"/>
              <a:ext cx="422757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95" name="Circle"/>
            <p:cNvSpPr/>
            <p:nvPr/>
          </p:nvSpPr>
          <p:spPr>
            <a:xfrm rot="13733452">
              <a:off x="889939" y="86866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cxnSp>
          <p:nvCxnSpPr>
            <p:cNvPr id="2296" name="Connection Line"/>
            <p:cNvCxnSpPr>
              <a:stCxn id="2294" idx="0"/>
              <a:endCxn id="2295" idx="0"/>
            </p:cNvCxnSpPr>
            <p:nvPr/>
          </p:nvCxnSpPr>
          <p:spPr>
            <a:xfrm flipH="1" flipV="1">
              <a:off x="1101317" y="298245"/>
              <a:ext cx="2548359" cy="530831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2297" name="Circle"/>
            <p:cNvSpPr/>
            <p:nvPr/>
          </p:nvSpPr>
          <p:spPr>
            <a:xfrm rot="13733452">
              <a:off x="86866" y="1070384"/>
              <a:ext cx="422758" cy="42275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2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7261" y="4845645"/>
            <a:ext cx="4876801" cy="69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Polynomial Interpo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Polynomial Interpolation</a:t>
            </a:r>
          </a:p>
        </p:txBody>
      </p:sp>
      <p:grpSp>
        <p:nvGrpSpPr>
          <p:cNvPr id="2307" name="Group"/>
          <p:cNvGrpSpPr/>
          <p:nvPr/>
        </p:nvGrpSpPr>
        <p:grpSpPr>
          <a:xfrm>
            <a:off x="2040804" y="2989170"/>
            <a:ext cx="3947921" cy="5904802"/>
            <a:chOff x="0" y="0"/>
            <a:chExt cx="3947920" cy="5904800"/>
          </a:xfrm>
        </p:grpSpPr>
        <p:sp>
          <p:nvSpPr>
            <p:cNvPr id="2302" name="Circle"/>
            <p:cNvSpPr/>
            <p:nvPr/>
          </p:nvSpPr>
          <p:spPr>
            <a:xfrm rot="13733452">
              <a:off x="254939" y="2178133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03" name="Circle"/>
            <p:cNvSpPr/>
            <p:nvPr/>
          </p:nvSpPr>
          <p:spPr>
            <a:xfrm rot="13733452">
              <a:off x="3438297" y="5395176"/>
              <a:ext cx="422757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04" name="Circle"/>
            <p:cNvSpPr/>
            <p:nvPr/>
          </p:nvSpPr>
          <p:spPr>
            <a:xfrm rot="13733452">
              <a:off x="889939" y="86866"/>
              <a:ext cx="422758" cy="42275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cxnSp>
          <p:nvCxnSpPr>
            <p:cNvPr id="2305" name="Connection Line"/>
            <p:cNvCxnSpPr>
              <a:stCxn id="2303" idx="0"/>
              <a:endCxn id="2304" idx="0"/>
            </p:cNvCxnSpPr>
            <p:nvPr/>
          </p:nvCxnSpPr>
          <p:spPr>
            <a:xfrm flipH="1" flipV="1">
              <a:off x="1101317" y="298245"/>
              <a:ext cx="2548359" cy="5308311"/>
            </a:xfrm>
            <a:prstGeom prst="straightConnector1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cxnSp>
        <p:sp>
          <p:nvSpPr>
            <p:cNvPr id="2306" name="Circle"/>
            <p:cNvSpPr/>
            <p:nvPr/>
          </p:nvSpPr>
          <p:spPr>
            <a:xfrm rot="13733452">
              <a:off x="86866" y="1070384"/>
              <a:ext cx="422758" cy="42275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308" name="Lagrange interpolation…"/>
          <p:cNvSpPr txBox="1"/>
          <p:nvPr>
            <p:ph type="body" sz="half" idx="1"/>
          </p:nvPr>
        </p:nvSpPr>
        <p:spPr>
          <a:xfrm>
            <a:off x="63246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Lagrange interpolation</a:t>
            </a:r>
          </a:p>
          <a:p>
            <a:pPr/>
            <a:r>
              <a:t>Newton interpolation</a:t>
            </a:r>
          </a:p>
          <a:p>
            <a:pPr/>
            <a:r>
              <a:t>Same polynomial</a:t>
            </a:r>
          </a:p>
          <a:p>
            <a:pPr/>
            <a:r>
              <a:t>Different cost of construction and evaluation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Least Squares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Least Squares Approximation</a:t>
            </a:r>
          </a:p>
        </p:txBody>
      </p:sp>
      <p:sp>
        <p:nvSpPr>
          <p:cNvPr id="2313" name="Approximate noisy or overdetermined data"/>
          <p:cNvSpPr txBox="1"/>
          <p:nvPr>
            <p:ph type="body" sz="half" idx="1"/>
          </p:nvPr>
        </p:nvSpPr>
        <p:spPr>
          <a:xfrm>
            <a:off x="508000" y="2628900"/>
            <a:ext cx="5720891" cy="6096000"/>
          </a:xfrm>
          <a:prstGeom prst="rect">
            <a:avLst/>
          </a:prstGeom>
        </p:spPr>
        <p:txBody>
          <a:bodyPr/>
          <a:lstStyle/>
          <a:p>
            <a:pPr/>
            <a:r>
              <a:t>Approximate noisy or overdetermined data</a:t>
            </a:r>
          </a:p>
        </p:txBody>
      </p:sp>
      <p:sp>
        <p:nvSpPr>
          <p:cNvPr id="2323" name="Connection Line"/>
          <p:cNvSpPr/>
          <p:nvPr/>
        </p:nvSpPr>
        <p:spPr>
          <a:xfrm>
            <a:off x="7553655" y="3741499"/>
            <a:ext cx="4680414" cy="3936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21" fill="norm" stroke="1" extrusionOk="0">
                <a:moveTo>
                  <a:pt x="0" y="19021"/>
                </a:moveTo>
                <a:cubicBezTo>
                  <a:pt x="881" y="3427"/>
                  <a:pt x="8081" y="-2579"/>
                  <a:pt x="21600" y="1004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315" name="Circle"/>
          <p:cNvSpPr/>
          <p:nvPr/>
        </p:nvSpPr>
        <p:spPr>
          <a:xfrm>
            <a:off x="8847666" y="4749800"/>
            <a:ext cx="240771" cy="2407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16" name="Circle"/>
          <p:cNvSpPr/>
          <p:nvPr/>
        </p:nvSpPr>
        <p:spPr>
          <a:xfrm>
            <a:off x="8974666" y="3733800"/>
            <a:ext cx="240771" cy="2407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17" name="Circle"/>
          <p:cNvSpPr/>
          <p:nvPr/>
        </p:nvSpPr>
        <p:spPr>
          <a:xfrm>
            <a:off x="7564966" y="6337299"/>
            <a:ext cx="240771" cy="24077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18" name="Circle"/>
          <p:cNvSpPr/>
          <p:nvPr/>
        </p:nvSpPr>
        <p:spPr>
          <a:xfrm>
            <a:off x="10820399" y="3945466"/>
            <a:ext cx="240772" cy="24077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19" name="Circle"/>
          <p:cNvSpPr/>
          <p:nvPr/>
        </p:nvSpPr>
        <p:spPr>
          <a:xfrm>
            <a:off x="9931399" y="3302000"/>
            <a:ext cx="240772" cy="2407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20" name="Circle"/>
          <p:cNvSpPr/>
          <p:nvPr/>
        </p:nvSpPr>
        <p:spPr>
          <a:xfrm>
            <a:off x="12132733" y="3532716"/>
            <a:ext cx="240771" cy="24077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21" name="Circle"/>
          <p:cNvSpPr/>
          <p:nvPr/>
        </p:nvSpPr>
        <p:spPr>
          <a:xfrm>
            <a:off x="7526866" y="5387181"/>
            <a:ext cx="240771" cy="24077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322" name="Circle"/>
          <p:cNvSpPr/>
          <p:nvPr/>
        </p:nvSpPr>
        <p:spPr>
          <a:xfrm>
            <a:off x="7831666" y="7035800"/>
            <a:ext cx="240771" cy="24077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Least Squares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Least Squares Approximation</a:t>
            </a:r>
          </a:p>
        </p:txBody>
      </p:sp>
      <p:sp>
        <p:nvSpPr>
          <p:cNvPr id="2328" name="Given m data points…"/>
          <p:cNvSpPr txBox="1"/>
          <p:nvPr>
            <p:ph type="body" sz="half" idx="1"/>
          </p:nvPr>
        </p:nvSpPr>
        <p:spPr>
          <a:xfrm>
            <a:off x="449036" y="2049925"/>
            <a:ext cx="5720892" cy="6096001"/>
          </a:xfrm>
          <a:prstGeom prst="rect">
            <a:avLst/>
          </a:prstGeom>
        </p:spPr>
        <p:txBody>
          <a:bodyPr/>
          <a:lstStyle/>
          <a:p>
            <a:pPr/>
            <a:r>
              <a:t>Given m data points</a:t>
            </a:r>
          </a:p>
          <a:p>
            <a:pPr/>
          </a:p>
          <a:p>
            <a:pPr/>
            <a:r>
              <a:t>Given basis</a:t>
            </a:r>
          </a:p>
          <a:p>
            <a:pPr/>
          </a:p>
          <a:p>
            <a:pPr/>
            <a:r>
              <a:t>Find coefficients</a:t>
            </a:r>
          </a:p>
        </p:txBody>
      </p:sp>
      <p:pic>
        <p:nvPicPr>
          <p:cNvPr id="23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570" y="4000235"/>
            <a:ext cx="5638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8055" y="5651205"/>
            <a:ext cx="3187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40237" y="6855751"/>
            <a:ext cx="20828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8235" y="7829020"/>
            <a:ext cx="63373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5" name="Group"/>
          <p:cNvGrpSpPr/>
          <p:nvPr/>
        </p:nvGrpSpPr>
        <p:grpSpPr>
          <a:xfrm>
            <a:off x="7526866" y="3302000"/>
            <a:ext cx="4846638" cy="4376407"/>
            <a:chOff x="0" y="0"/>
            <a:chExt cx="4846637" cy="4376406"/>
          </a:xfrm>
        </p:grpSpPr>
        <p:sp>
          <p:nvSpPr>
            <p:cNvPr id="2346" name="Connection Line"/>
            <p:cNvSpPr/>
            <p:nvPr/>
          </p:nvSpPr>
          <p:spPr>
            <a:xfrm>
              <a:off x="26789" y="439499"/>
              <a:ext cx="4680414" cy="393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21" fill="norm" stroke="1" extrusionOk="0">
                  <a:moveTo>
                    <a:pt x="0" y="19021"/>
                  </a:moveTo>
                  <a:cubicBezTo>
                    <a:pt x="881" y="3427"/>
                    <a:pt x="8081" y="-2579"/>
                    <a:pt x="21600" y="1004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334" name="Circle"/>
            <p:cNvSpPr/>
            <p:nvPr/>
          </p:nvSpPr>
          <p:spPr>
            <a:xfrm>
              <a:off x="1320800" y="1447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35" name="Circle"/>
            <p:cNvSpPr/>
            <p:nvPr/>
          </p:nvSpPr>
          <p:spPr>
            <a:xfrm>
              <a:off x="1447800" y="431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36" name="Circle"/>
            <p:cNvSpPr/>
            <p:nvPr/>
          </p:nvSpPr>
          <p:spPr>
            <a:xfrm>
              <a:off x="38100" y="3035299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37" name="Circle"/>
            <p:cNvSpPr/>
            <p:nvPr/>
          </p:nvSpPr>
          <p:spPr>
            <a:xfrm>
              <a:off x="3293533" y="643466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38" name="Circle"/>
            <p:cNvSpPr/>
            <p:nvPr/>
          </p:nvSpPr>
          <p:spPr>
            <a:xfrm>
              <a:off x="2404533" y="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39" name="Circle"/>
            <p:cNvSpPr/>
            <p:nvPr/>
          </p:nvSpPr>
          <p:spPr>
            <a:xfrm>
              <a:off x="4605866" y="230716"/>
              <a:ext cx="240772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40" name="Circle"/>
            <p:cNvSpPr/>
            <p:nvPr/>
          </p:nvSpPr>
          <p:spPr>
            <a:xfrm>
              <a:off x="0" y="2085181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41" name="Circle"/>
            <p:cNvSpPr/>
            <p:nvPr/>
          </p:nvSpPr>
          <p:spPr>
            <a:xfrm>
              <a:off x="304800" y="3733800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34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80621" y="1534054"/>
              <a:ext cx="1257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502568" y="2863122"/>
              <a:ext cx="825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4" name="Line"/>
            <p:cNvSpPr/>
            <p:nvPr/>
          </p:nvSpPr>
          <p:spPr>
            <a:xfrm flipH="1" flipV="1">
              <a:off x="666376" y="1828677"/>
              <a:ext cx="814927" cy="116501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Least Squares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Least Squares Approximation</a:t>
            </a:r>
          </a:p>
        </p:txBody>
      </p:sp>
      <p:pic>
        <p:nvPicPr>
          <p:cNvPr id="23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4454" y="4318694"/>
            <a:ext cx="63373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4" name="Group"/>
          <p:cNvGrpSpPr/>
          <p:nvPr/>
        </p:nvGrpSpPr>
        <p:grpSpPr>
          <a:xfrm>
            <a:off x="7526866" y="3302000"/>
            <a:ext cx="4846638" cy="4376407"/>
            <a:chOff x="0" y="0"/>
            <a:chExt cx="4846637" cy="4376406"/>
          </a:xfrm>
        </p:grpSpPr>
        <p:sp>
          <p:nvSpPr>
            <p:cNvPr id="2368" name="Connection Line"/>
            <p:cNvSpPr/>
            <p:nvPr/>
          </p:nvSpPr>
          <p:spPr>
            <a:xfrm>
              <a:off x="26789" y="439499"/>
              <a:ext cx="4680414" cy="393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21" fill="norm" stroke="1" extrusionOk="0">
                  <a:moveTo>
                    <a:pt x="0" y="19021"/>
                  </a:moveTo>
                  <a:cubicBezTo>
                    <a:pt x="881" y="3427"/>
                    <a:pt x="8081" y="-2579"/>
                    <a:pt x="21600" y="1004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353" name="Circle"/>
            <p:cNvSpPr/>
            <p:nvPr/>
          </p:nvSpPr>
          <p:spPr>
            <a:xfrm>
              <a:off x="1320800" y="1447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54" name="Circle"/>
            <p:cNvSpPr/>
            <p:nvPr/>
          </p:nvSpPr>
          <p:spPr>
            <a:xfrm>
              <a:off x="1447800" y="431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55" name="Circle"/>
            <p:cNvSpPr/>
            <p:nvPr/>
          </p:nvSpPr>
          <p:spPr>
            <a:xfrm>
              <a:off x="38100" y="3035299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56" name="Circle"/>
            <p:cNvSpPr/>
            <p:nvPr/>
          </p:nvSpPr>
          <p:spPr>
            <a:xfrm>
              <a:off x="3293533" y="643466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57" name="Circle"/>
            <p:cNvSpPr/>
            <p:nvPr/>
          </p:nvSpPr>
          <p:spPr>
            <a:xfrm>
              <a:off x="2404533" y="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58" name="Circle"/>
            <p:cNvSpPr/>
            <p:nvPr/>
          </p:nvSpPr>
          <p:spPr>
            <a:xfrm>
              <a:off x="4605866" y="230716"/>
              <a:ext cx="240772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59" name="Circle"/>
            <p:cNvSpPr/>
            <p:nvPr/>
          </p:nvSpPr>
          <p:spPr>
            <a:xfrm>
              <a:off x="0" y="2085181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60" name="Circle"/>
            <p:cNvSpPr/>
            <p:nvPr/>
          </p:nvSpPr>
          <p:spPr>
            <a:xfrm>
              <a:off x="304800" y="3733800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36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80621" y="1534054"/>
              <a:ext cx="1257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02568" y="2863122"/>
              <a:ext cx="825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3" name="Line"/>
            <p:cNvSpPr/>
            <p:nvPr/>
          </p:nvSpPr>
          <p:spPr>
            <a:xfrm flipH="1" flipV="1">
              <a:off x="666376" y="1828677"/>
              <a:ext cx="814927" cy="116501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36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5170" y="3163358"/>
            <a:ext cx="5638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66" name="minimize sum of squared errors"/>
          <p:cNvSpPr txBox="1"/>
          <p:nvPr>
            <p:ph type="body" sz="quarter" idx="1"/>
          </p:nvPr>
        </p:nvSpPr>
        <p:spPr>
          <a:xfrm>
            <a:off x="449036" y="4930047"/>
            <a:ext cx="5720892" cy="2326879"/>
          </a:xfrm>
          <a:prstGeom prst="rect">
            <a:avLst/>
          </a:prstGeom>
        </p:spPr>
        <p:txBody>
          <a:bodyPr/>
          <a:lstStyle/>
          <a:p>
            <a:pPr/>
            <a:r>
              <a:t>minimize sum of squared errors</a:t>
            </a:r>
          </a:p>
        </p:txBody>
      </p:sp>
      <p:pic>
        <p:nvPicPr>
          <p:cNvPr id="236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92929" y="7087989"/>
            <a:ext cx="3098801" cy="125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Least Squares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Least Squares Approximation</a:t>
            </a:r>
          </a:p>
        </p:txBody>
      </p:sp>
      <p:grpSp>
        <p:nvGrpSpPr>
          <p:cNvPr id="2385" name="Group"/>
          <p:cNvGrpSpPr/>
          <p:nvPr/>
        </p:nvGrpSpPr>
        <p:grpSpPr>
          <a:xfrm>
            <a:off x="7526866" y="3302000"/>
            <a:ext cx="4846638" cy="4376407"/>
            <a:chOff x="0" y="0"/>
            <a:chExt cx="4846637" cy="4376406"/>
          </a:xfrm>
        </p:grpSpPr>
        <p:sp>
          <p:nvSpPr>
            <p:cNvPr id="2389" name="Connection Line"/>
            <p:cNvSpPr/>
            <p:nvPr/>
          </p:nvSpPr>
          <p:spPr>
            <a:xfrm>
              <a:off x="26789" y="439499"/>
              <a:ext cx="4680414" cy="393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21" fill="norm" stroke="1" extrusionOk="0">
                  <a:moveTo>
                    <a:pt x="0" y="19021"/>
                  </a:moveTo>
                  <a:cubicBezTo>
                    <a:pt x="881" y="3427"/>
                    <a:pt x="8081" y="-2579"/>
                    <a:pt x="21600" y="1004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374" name="Circle"/>
            <p:cNvSpPr/>
            <p:nvPr/>
          </p:nvSpPr>
          <p:spPr>
            <a:xfrm>
              <a:off x="1320800" y="1447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75" name="Circle"/>
            <p:cNvSpPr/>
            <p:nvPr/>
          </p:nvSpPr>
          <p:spPr>
            <a:xfrm>
              <a:off x="1447800" y="431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76" name="Circle"/>
            <p:cNvSpPr/>
            <p:nvPr/>
          </p:nvSpPr>
          <p:spPr>
            <a:xfrm>
              <a:off x="38100" y="3035299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77" name="Circle"/>
            <p:cNvSpPr/>
            <p:nvPr/>
          </p:nvSpPr>
          <p:spPr>
            <a:xfrm>
              <a:off x="3293533" y="643466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78" name="Circle"/>
            <p:cNvSpPr/>
            <p:nvPr/>
          </p:nvSpPr>
          <p:spPr>
            <a:xfrm>
              <a:off x="2404533" y="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79" name="Circle"/>
            <p:cNvSpPr/>
            <p:nvPr/>
          </p:nvSpPr>
          <p:spPr>
            <a:xfrm>
              <a:off x="4605866" y="230716"/>
              <a:ext cx="240772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80" name="Circle"/>
            <p:cNvSpPr/>
            <p:nvPr/>
          </p:nvSpPr>
          <p:spPr>
            <a:xfrm>
              <a:off x="0" y="2085181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81" name="Circle"/>
            <p:cNvSpPr/>
            <p:nvPr/>
          </p:nvSpPr>
          <p:spPr>
            <a:xfrm>
              <a:off x="304800" y="3733800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38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80621" y="1534054"/>
              <a:ext cx="1257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02568" y="2863122"/>
              <a:ext cx="825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84" name="Line"/>
            <p:cNvSpPr/>
            <p:nvPr/>
          </p:nvSpPr>
          <p:spPr>
            <a:xfrm flipH="1" flipV="1">
              <a:off x="666376" y="1828677"/>
              <a:ext cx="814927" cy="116501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3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7629" y="3361266"/>
            <a:ext cx="37338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7" name="Normal equations"/>
          <p:cNvSpPr txBox="1"/>
          <p:nvPr>
            <p:ph type="body" sz="quarter" idx="1"/>
          </p:nvPr>
        </p:nvSpPr>
        <p:spPr>
          <a:xfrm>
            <a:off x="635303" y="4100313"/>
            <a:ext cx="5720891" cy="2326879"/>
          </a:xfrm>
          <a:prstGeom prst="rect">
            <a:avLst/>
          </a:prstGeom>
        </p:spPr>
        <p:txBody>
          <a:bodyPr/>
          <a:lstStyle/>
          <a:p>
            <a:pPr/>
            <a:r>
              <a:t>Normal equations</a:t>
            </a:r>
          </a:p>
        </p:txBody>
      </p:sp>
      <p:pic>
        <p:nvPicPr>
          <p:cNvPr id="238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56271" y="6569339"/>
            <a:ext cx="2692401" cy="41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Euler’s Method (Agai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Euler’s Method (Again)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7050" y="3691197"/>
            <a:ext cx="6870700" cy="135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8600" y="5325802"/>
            <a:ext cx="7467600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ymplectic Euler"/>
          <p:cNvSpPr txBox="1"/>
          <p:nvPr/>
        </p:nvSpPr>
        <p:spPr>
          <a:xfrm>
            <a:off x="4737893" y="7708899"/>
            <a:ext cx="352901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Symplectic Euler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Weighted least squares…"/>
          <p:cNvSpPr txBox="1"/>
          <p:nvPr>
            <p:ph type="body" sz="half" idx="1"/>
          </p:nvPr>
        </p:nvSpPr>
        <p:spPr>
          <a:xfrm>
            <a:off x="667178" y="2711780"/>
            <a:ext cx="5720891" cy="4981179"/>
          </a:xfrm>
          <a:prstGeom prst="rect">
            <a:avLst/>
          </a:prstGeom>
        </p:spPr>
        <p:txBody>
          <a:bodyPr/>
          <a:lstStyle/>
          <a:p>
            <a:pPr/>
            <a:r>
              <a:t>Weighted least squares</a:t>
            </a:r>
          </a:p>
          <a:p>
            <a:pPr/>
          </a:p>
          <a:p>
            <a:pPr/>
          </a:p>
          <a:p>
            <a:pPr/>
            <a:r>
              <a:t>Regularized least squares</a:t>
            </a:r>
          </a:p>
        </p:txBody>
      </p:sp>
      <p:sp>
        <p:nvSpPr>
          <p:cNvPr id="2394" name="Least Squares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Least Squares Approximation</a:t>
            </a:r>
          </a:p>
        </p:txBody>
      </p:sp>
      <p:grpSp>
        <p:nvGrpSpPr>
          <p:cNvPr id="2407" name="Group"/>
          <p:cNvGrpSpPr/>
          <p:nvPr/>
        </p:nvGrpSpPr>
        <p:grpSpPr>
          <a:xfrm>
            <a:off x="7526866" y="3302000"/>
            <a:ext cx="4846638" cy="4376407"/>
            <a:chOff x="0" y="0"/>
            <a:chExt cx="4846637" cy="4376406"/>
          </a:xfrm>
        </p:grpSpPr>
        <p:sp>
          <p:nvSpPr>
            <p:cNvPr id="2410" name="Connection Line"/>
            <p:cNvSpPr/>
            <p:nvPr/>
          </p:nvSpPr>
          <p:spPr>
            <a:xfrm>
              <a:off x="26789" y="439499"/>
              <a:ext cx="4680414" cy="393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21" fill="norm" stroke="1" extrusionOk="0">
                  <a:moveTo>
                    <a:pt x="0" y="19021"/>
                  </a:moveTo>
                  <a:cubicBezTo>
                    <a:pt x="881" y="3427"/>
                    <a:pt x="8081" y="-2579"/>
                    <a:pt x="21600" y="1004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396" name="Circle"/>
            <p:cNvSpPr/>
            <p:nvPr/>
          </p:nvSpPr>
          <p:spPr>
            <a:xfrm>
              <a:off x="1320800" y="1447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97" name="Circle"/>
            <p:cNvSpPr/>
            <p:nvPr/>
          </p:nvSpPr>
          <p:spPr>
            <a:xfrm>
              <a:off x="1447800" y="43180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98" name="Circle"/>
            <p:cNvSpPr/>
            <p:nvPr/>
          </p:nvSpPr>
          <p:spPr>
            <a:xfrm>
              <a:off x="38100" y="3035299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99" name="Circle"/>
            <p:cNvSpPr/>
            <p:nvPr/>
          </p:nvSpPr>
          <p:spPr>
            <a:xfrm>
              <a:off x="3293533" y="643466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400" name="Circle"/>
            <p:cNvSpPr/>
            <p:nvPr/>
          </p:nvSpPr>
          <p:spPr>
            <a:xfrm>
              <a:off x="2404533" y="0"/>
              <a:ext cx="240771" cy="2407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401" name="Circle"/>
            <p:cNvSpPr/>
            <p:nvPr/>
          </p:nvSpPr>
          <p:spPr>
            <a:xfrm>
              <a:off x="4605866" y="230716"/>
              <a:ext cx="240772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402" name="Circle"/>
            <p:cNvSpPr/>
            <p:nvPr/>
          </p:nvSpPr>
          <p:spPr>
            <a:xfrm>
              <a:off x="0" y="2085181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403" name="Circle"/>
            <p:cNvSpPr/>
            <p:nvPr/>
          </p:nvSpPr>
          <p:spPr>
            <a:xfrm>
              <a:off x="304800" y="3733800"/>
              <a:ext cx="240771" cy="2407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40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80621" y="1534054"/>
              <a:ext cx="1257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02568" y="2863122"/>
              <a:ext cx="825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6" name="Line"/>
            <p:cNvSpPr/>
            <p:nvPr/>
          </p:nvSpPr>
          <p:spPr>
            <a:xfrm flipH="1" flipV="1">
              <a:off x="666376" y="1828677"/>
              <a:ext cx="814927" cy="1165012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4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3323" y="4480553"/>
            <a:ext cx="358140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5423" y="7659316"/>
            <a:ext cx="5537201" cy="59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Other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Methods</a:t>
            </a:r>
          </a:p>
        </p:txBody>
      </p:sp>
      <p:sp>
        <p:nvSpPr>
          <p:cNvPr id="2415" name="Bezier curves, splines…"/>
          <p:cNvSpPr txBox="1"/>
          <p:nvPr>
            <p:ph type="body" idx="1"/>
          </p:nvPr>
        </p:nvSpPr>
        <p:spPr>
          <a:xfrm>
            <a:off x="667178" y="2711780"/>
            <a:ext cx="11031873" cy="5575102"/>
          </a:xfrm>
          <a:prstGeom prst="rect">
            <a:avLst/>
          </a:prstGeom>
        </p:spPr>
        <p:txBody>
          <a:bodyPr/>
          <a:lstStyle/>
          <a:p>
            <a:pPr/>
            <a:r>
              <a:t>Bezier curves, splines</a:t>
            </a:r>
          </a:p>
          <a:p>
            <a:pPr/>
            <a:r>
              <a:t>Harmonic coordinates, mean value coordinates, Green coordinates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Finite Differe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Used to discretize spatial derivatives"/>
          <p:cNvSpPr txBox="1"/>
          <p:nvPr>
            <p:ph type="body" sz="half" idx="1"/>
          </p:nvPr>
        </p:nvSpPr>
        <p:spPr>
          <a:xfrm>
            <a:off x="508000" y="2628900"/>
            <a:ext cx="11988800" cy="2939058"/>
          </a:xfrm>
          <a:prstGeom prst="rect">
            <a:avLst/>
          </a:prstGeom>
        </p:spPr>
        <p:txBody>
          <a:bodyPr/>
          <a:lstStyle/>
          <a:p>
            <a:pPr/>
            <a:r>
              <a:t>Used to discretize spatial derivatives</a:t>
            </a:r>
          </a:p>
        </p:txBody>
      </p:sp>
      <p:sp>
        <p:nvSpPr>
          <p:cNvPr id="2422" name="Finite Difference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 Methods</a:t>
            </a:r>
          </a:p>
        </p:txBody>
      </p:sp>
      <p:pic>
        <p:nvPicPr>
          <p:cNvPr id="24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850" y="5480050"/>
            <a:ext cx="10071100" cy="157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Recall derivative of function…"/>
          <p:cNvSpPr txBox="1"/>
          <p:nvPr>
            <p:ph type="body" idx="1"/>
          </p:nvPr>
        </p:nvSpPr>
        <p:spPr>
          <a:xfrm>
            <a:off x="508000" y="2324100"/>
            <a:ext cx="11988800" cy="7148910"/>
          </a:xfrm>
          <a:prstGeom prst="rect">
            <a:avLst/>
          </a:prstGeom>
        </p:spPr>
        <p:txBody>
          <a:bodyPr/>
          <a:lstStyle/>
          <a:p>
            <a:pPr/>
            <a:r>
              <a:t>Recall derivative of function</a:t>
            </a:r>
          </a:p>
          <a:p>
            <a:pPr/>
          </a:p>
          <a:p>
            <a:pPr/>
          </a:p>
          <a:p>
            <a:pPr/>
            <a:r>
              <a:t>Finite difference approximation</a:t>
            </a:r>
          </a:p>
          <a:p>
            <a:pPr/>
          </a:p>
        </p:txBody>
      </p:sp>
      <p:sp>
        <p:nvSpPr>
          <p:cNvPr id="2426" name="Finite Difference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 Methods</a:t>
            </a:r>
          </a:p>
        </p:txBody>
      </p:sp>
      <p:pic>
        <p:nvPicPr>
          <p:cNvPr id="24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1970" y="4387850"/>
            <a:ext cx="6096001" cy="97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5987" y="7343840"/>
            <a:ext cx="52705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29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430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43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2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43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3" name="Group"/>
          <p:cNvGrpSpPr/>
          <p:nvPr/>
        </p:nvGrpSpPr>
        <p:grpSpPr>
          <a:xfrm>
            <a:off x="7503866" y="3210619"/>
            <a:ext cx="5190019" cy="3886041"/>
            <a:chOff x="0" y="0"/>
            <a:chExt cx="5190018" cy="3886039"/>
          </a:xfrm>
        </p:grpSpPr>
        <p:sp>
          <p:nvSpPr>
            <p:cNvPr id="2434" name="Line"/>
            <p:cNvSpPr/>
            <p:nvPr/>
          </p:nvSpPr>
          <p:spPr>
            <a:xfrm flipV="1">
              <a:off x="4019036" y="1145827"/>
              <a:ext cx="1" cy="977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35" name="Line"/>
            <p:cNvSpPr/>
            <p:nvPr/>
          </p:nvSpPr>
          <p:spPr>
            <a:xfrm flipH="1" flipV="1">
              <a:off x="2364034" y="2123727"/>
              <a:ext cx="165500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36" name="Line"/>
            <p:cNvSpPr/>
            <p:nvPr/>
          </p:nvSpPr>
          <p:spPr>
            <a:xfrm flipV="1">
              <a:off x="2364034" y="1145827"/>
              <a:ext cx="1655002" cy="1015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37" name="Line"/>
            <p:cNvSpPr/>
            <p:nvPr/>
          </p:nvSpPr>
          <p:spPr>
            <a:xfrm>
              <a:off x="0" y="0"/>
              <a:ext cx="5190019" cy="3886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38" name="Circle"/>
            <p:cNvSpPr/>
            <p:nvPr/>
          </p:nvSpPr>
          <p:spPr>
            <a:xfrm>
              <a:off x="2234324" y="2021383"/>
              <a:ext cx="271265" cy="2712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439" name="Circle"/>
            <p:cNvSpPr/>
            <p:nvPr/>
          </p:nvSpPr>
          <p:spPr>
            <a:xfrm>
              <a:off x="3885324" y="10053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44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29936" y="2377975"/>
              <a:ext cx="2286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155990" y="1457027"/>
              <a:ext cx="647701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2" name="Line"/>
            <p:cNvSpPr/>
            <p:nvPr/>
          </p:nvSpPr>
          <p:spPr>
            <a:xfrm flipV="1">
              <a:off x="1552101" y="1196627"/>
              <a:ext cx="1635721" cy="1854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2444" name="forward difference"/>
          <p:cNvSpPr txBox="1"/>
          <p:nvPr/>
        </p:nvSpPr>
        <p:spPr>
          <a:xfrm>
            <a:off x="3721761" y="8762305"/>
            <a:ext cx="302974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forward difference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Finite Difference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 Methods</a:t>
            </a:r>
          </a:p>
        </p:txBody>
      </p:sp>
      <p:sp>
        <p:nvSpPr>
          <p:cNvPr id="2447" name="Error decreases with decreasing h…"/>
          <p:cNvSpPr txBox="1"/>
          <p:nvPr/>
        </p:nvSpPr>
        <p:spPr>
          <a:xfrm>
            <a:off x="508000" y="3001565"/>
            <a:ext cx="11988800" cy="5350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Error decreases with decreasing h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Taylor series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Rearrange</a:t>
            </a:r>
          </a:p>
        </p:txBody>
      </p:sp>
      <p:pic>
        <p:nvPicPr>
          <p:cNvPr id="24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" y="6049565"/>
            <a:ext cx="12014200" cy="10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8" name="Group"/>
          <p:cNvGrpSpPr/>
          <p:nvPr/>
        </p:nvGrpSpPr>
        <p:grpSpPr>
          <a:xfrm>
            <a:off x="7283732" y="1889819"/>
            <a:ext cx="5190020" cy="3886041"/>
            <a:chOff x="0" y="0"/>
            <a:chExt cx="5190018" cy="3886039"/>
          </a:xfrm>
        </p:grpSpPr>
        <p:sp>
          <p:nvSpPr>
            <p:cNvPr id="2449" name="Line"/>
            <p:cNvSpPr/>
            <p:nvPr/>
          </p:nvSpPr>
          <p:spPr>
            <a:xfrm flipV="1">
              <a:off x="4019036" y="1145827"/>
              <a:ext cx="1" cy="977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50" name="Line"/>
            <p:cNvSpPr/>
            <p:nvPr/>
          </p:nvSpPr>
          <p:spPr>
            <a:xfrm flipH="1" flipV="1">
              <a:off x="2364034" y="2123727"/>
              <a:ext cx="165500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51" name="Line"/>
            <p:cNvSpPr/>
            <p:nvPr/>
          </p:nvSpPr>
          <p:spPr>
            <a:xfrm flipV="1">
              <a:off x="2364034" y="1145827"/>
              <a:ext cx="1655002" cy="1015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52" name="Line"/>
            <p:cNvSpPr/>
            <p:nvPr/>
          </p:nvSpPr>
          <p:spPr>
            <a:xfrm>
              <a:off x="0" y="0"/>
              <a:ext cx="5190019" cy="3886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53" name="Circle"/>
            <p:cNvSpPr/>
            <p:nvPr/>
          </p:nvSpPr>
          <p:spPr>
            <a:xfrm>
              <a:off x="2234324" y="2021383"/>
              <a:ext cx="271265" cy="2712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454" name="Circle"/>
            <p:cNvSpPr/>
            <p:nvPr/>
          </p:nvSpPr>
          <p:spPr>
            <a:xfrm>
              <a:off x="3885324" y="10053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45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29936" y="2377975"/>
              <a:ext cx="2286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55990" y="1457027"/>
              <a:ext cx="647701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57" name="Line"/>
            <p:cNvSpPr/>
            <p:nvPr/>
          </p:nvSpPr>
          <p:spPr>
            <a:xfrm flipV="1">
              <a:off x="1552101" y="1196627"/>
              <a:ext cx="1635721" cy="1854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4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37387" y="2856507"/>
            <a:ext cx="48133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33650" y="8141144"/>
            <a:ext cx="7937500" cy="9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" name="Group"/>
          <p:cNvGrpSpPr/>
          <p:nvPr/>
        </p:nvGrpSpPr>
        <p:grpSpPr>
          <a:xfrm>
            <a:off x="7876041" y="7481953"/>
            <a:ext cx="3864065" cy="1682553"/>
            <a:chOff x="0" y="0"/>
            <a:chExt cx="3864063" cy="1682552"/>
          </a:xfrm>
        </p:grpSpPr>
        <p:sp>
          <p:nvSpPr>
            <p:cNvPr id="2464" name="Rectangle"/>
            <p:cNvSpPr/>
            <p:nvPr/>
          </p:nvSpPr>
          <p:spPr>
            <a:xfrm>
              <a:off x="0" y="721188"/>
              <a:ext cx="1202238" cy="961365"/>
            </a:xfrm>
            <a:prstGeom prst="rect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465" name="first order accurate"/>
            <p:cNvSpPr txBox="1"/>
            <p:nvPr/>
          </p:nvSpPr>
          <p:spPr>
            <a:xfrm>
              <a:off x="1564826" y="0"/>
              <a:ext cx="2299238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3600"/>
              </a:lvl1pPr>
            </a:lstStyle>
            <a:p>
              <a:pPr/>
              <a:r>
                <a:t>first order accurate</a:t>
              </a:r>
            </a:p>
          </p:txBody>
        </p:sp>
        <p:sp>
          <p:nvSpPr>
            <p:cNvPr id="2466" name="Line"/>
            <p:cNvSpPr/>
            <p:nvPr/>
          </p:nvSpPr>
          <p:spPr>
            <a:xfrm flipH="1">
              <a:off x="1193412" y="755584"/>
              <a:ext cx="721586" cy="39270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2468" name="Finite Difference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Difference Methods</a:t>
            </a:r>
          </a:p>
        </p:txBody>
      </p:sp>
      <p:pic>
        <p:nvPicPr>
          <p:cNvPr id="24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" y="6049565"/>
            <a:ext cx="12014200" cy="10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9" name="Group"/>
          <p:cNvGrpSpPr/>
          <p:nvPr/>
        </p:nvGrpSpPr>
        <p:grpSpPr>
          <a:xfrm>
            <a:off x="7283732" y="1889819"/>
            <a:ext cx="5190020" cy="3886041"/>
            <a:chOff x="0" y="0"/>
            <a:chExt cx="5190018" cy="3886039"/>
          </a:xfrm>
        </p:grpSpPr>
        <p:sp>
          <p:nvSpPr>
            <p:cNvPr id="2470" name="Line"/>
            <p:cNvSpPr/>
            <p:nvPr/>
          </p:nvSpPr>
          <p:spPr>
            <a:xfrm flipV="1">
              <a:off x="4019036" y="1145827"/>
              <a:ext cx="1" cy="9779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71" name="Line"/>
            <p:cNvSpPr/>
            <p:nvPr/>
          </p:nvSpPr>
          <p:spPr>
            <a:xfrm flipH="1" flipV="1">
              <a:off x="2364034" y="2123727"/>
              <a:ext cx="165500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72" name="Line"/>
            <p:cNvSpPr/>
            <p:nvPr/>
          </p:nvSpPr>
          <p:spPr>
            <a:xfrm flipV="1">
              <a:off x="2364034" y="1145827"/>
              <a:ext cx="1655002" cy="1015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73" name="Line"/>
            <p:cNvSpPr/>
            <p:nvPr/>
          </p:nvSpPr>
          <p:spPr>
            <a:xfrm>
              <a:off x="0" y="0"/>
              <a:ext cx="5190019" cy="3886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474" name="Circle"/>
            <p:cNvSpPr/>
            <p:nvPr/>
          </p:nvSpPr>
          <p:spPr>
            <a:xfrm>
              <a:off x="2234324" y="2021383"/>
              <a:ext cx="271265" cy="27126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475" name="Circle"/>
            <p:cNvSpPr/>
            <p:nvPr/>
          </p:nvSpPr>
          <p:spPr>
            <a:xfrm>
              <a:off x="3885324" y="1005383"/>
              <a:ext cx="271265" cy="271265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47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29936" y="2377975"/>
              <a:ext cx="2286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55990" y="1457027"/>
              <a:ext cx="647701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8" name="Line"/>
            <p:cNvSpPr/>
            <p:nvPr/>
          </p:nvSpPr>
          <p:spPr>
            <a:xfrm flipV="1">
              <a:off x="1552101" y="1196627"/>
              <a:ext cx="1635721" cy="18542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248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37387" y="2856507"/>
            <a:ext cx="48133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1" name="Error decreases with decreasing h…"/>
          <p:cNvSpPr txBox="1"/>
          <p:nvPr/>
        </p:nvSpPr>
        <p:spPr>
          <a:xfrm>
            <a:off x="508000" y="3001565"/>
            <a:ext cx="11988800" cy="5350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Error decreases with decreasing h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Taylor series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Rearrange</a:t>
            </a:r>
          </a:p>
        </p:txBody>
      </p:sp>
      <p:pic>
        <p:nvPicPr>
          <p:cNvPr id="248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43123" y="8158199"/>
            <a:ext cx="6324601" cy="9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Line"/>
          <p:cNvSpPr/>
          <p:nvPr/>
        </p:nvSpPr>
        <p:spPr>
          <a:xfrm flipV="1">
            <a:off x="11522902" y="4356447"/>
            <a:ext cx="1" cy="9779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487" name="Line"/>
          <p:cNvSpPr/>
          <p:nvPr/>
        </p:nvSpPr>
        <p:spPr>
          <a:xfrm flipH="1">
            <a:off x="9867900" y="5334347"/>
            <a:ext cx="16550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488" name="Line"/>
          <p:cNvSpPr/>
          <p:nvPr/>
        </p:nvSpPr>
        <p:spPr>
          <a:xfrm flipV="1">
            <a:off x="9867900" y="4356447"/>
            <a:ext cx="1655002" cy="10153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489" name="Forward and Backward Differ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Forward and Backward Difference</a:t>
            </a:r>
          </a:p>
        </p:txBody>
      </p:sp>
      <p:sp>
        <p:nvSpPr>
          <p:cNvPr id="2490" name="Forward difference…"/>
          <p:cNvSpPr txBox="1"/>
          <p:nvPr/>
        </p:nvSpPr>
        <p:spPr>
          <a:xfrm>
            <a:off x="482600" y="2332136"/>
            <a:ext cx="7189689" cy="5176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Forward difference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Backward difference</a:t>
            </a:r>
          </a:p>
        </p:txBody>
      </p:sp>
      <p:pic>
        <p:nvPicPr>
          <p:cNvPr id="24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2453" y="4431307"/>
            <a:ext cx="48133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2453" y="7174507"/>
            <a:ext cx="48133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93" name="Line"/>
          <p:cNvSpPr/>
          <p:nvPr/>
        </p:nvSpPr>
        <p:spPr>
          <a:xfrm>
            <a:off x="7503866" y="3210619"/>
            <a:ext cx="5190019" cy="3886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10" fill="norm" stroke="1" extrusionOk="0">
                <a:moveTo>
                  <a:pt x="0" y="20771"/>
                </a:moveTo>
                <a:cubicBezTo>
                  <a:pt x="2128" y="21600"/>
                  <a:pt x="4433" y="20885"/>
                  <a:pt x="6050" y="18899"/>
                </a:cubicBezTo>
                <a:cubicBezTo>
                  <a:pt x="7549" y="17058"/>
                  <a:pt x="8213" y="14376"/>
                  <a:pt x="9479" y="12267"/>
                </a:cubicBezTo>
                <a:cubicBezTo>
                  <a:pt x="10761" y="10133"/>
                  <a:pt x="12557" y="8715"/>
                  <a:pt x="14441" y="7584"/>
                </a:cubicBezTo>
                <a:cubicBezTo>
                  <a:pt x="17435" y="5786"/>
                  <a:pt x="20879" y="4139"/>
                  <a:pt x="21600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494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495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496" name="Circle"/>
          <p:cNvSpPr/>
          <p:nvPr/>
        </p:nvSpPr>
        <p:spPr>
          <a:xfrm>
            <a:off x="9738190" y="52320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49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98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4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00" name="Circle"/>
          <p:cNvSpPr/>
          <p:nvPr/>
        </p:nvSpPr>
        <p:spPr>
          <a:xfrm>
            <a:off x="11389190" y="42160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50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633802" y="5588595"/>
            <a:ext cx="2286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659856" y="4667646"/>
            <a:ext cx="6477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03" name="Line"/>
          <p:cNvSpPr/>
          <p:nvPr/>
        </p:nvSpPr>
        <p:spPr>
          <a:xfrm flipV="1">
            <a:off x="9055967" y="4407247"/>
            <a:ext cx="1635721" cy="18542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Line"/>
          <p:cNvSpPr/>
          <p:nvPr/>
        </p:nvSpPr>
        <p:spPr>
          <a:xfrm flipH="1">
            <a:off x="8220902" y="5371752"/>
            <a:ext cx="1646998" cy="169779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08" name="Line"/>
          <p:cNvSpPr/>
          <p:nvPr/>
        </p:nvSpPr>
        <p:spPr>
          <a:xfrm flipV="1">
            <a:off x="9871902" y="5372447"/>
            <a:ext cx="1" cy="17023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09" name="Line"/>
          <p:cNvSpPr/>
          <p:nvPr/>
        </p:nvSpPr>
        <p:spPr>
          <a:xfrm flipH="1">
            <a:off x="8216900" y="7074247"/>
            <a:ext cx="16550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10" name="Forward and Backward Differ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Forward and Backward Difference</a:t>
            </a:r>
          </a:p>
        </p:txBody>
      </p:sp>
      <p:sp>
        <p:nvSpPr>
          <p:cNvPr id="2511" name="Forward difference…"/>
          <p:cNvSpPr txBox="1"/>
          <p:nvPr/>
        </p:nvSpPr>
        <p:spPr>
          <a:xfrm>
            <a:off x="482600" y="2332136"/>
            <a:ext cx="7189689" cy="5176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Forward difference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Backward difference</a:t>
            </a:r>
          </a:p>
        </p:txBody>
      </p:sp>
      <p:pic>
        <p:nvPicPr>
          <p:cNvPr id="25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2453" y="4431307"/>
            <a:ext cx="48133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2453" y="7174507"/>
            <a:ext cx="48133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4" name="Line"/>
          <p:cNvSpPr/>
          <p:nvPr/>
        </p:nvSpPr>
        <p:spPr>
          <a:xfrm>
            <a:off x="7503866" y="3210619"/>
            <a:ext cx="5190019" cy="3886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10" fill="norm" stroke="1" extrusionOk="0">
                <a:moveTo>
                  <a:pt x="0" y="20771"/>
                </a:moveTo>
                <a:cubicBezTo>
                  <a:pt x="2128" y="21600"/>
                  <a:pt x="4433" y="20885"/>
                  <a:pt x="6050" y="18899"/>
                </a:cubicBezTo>
                <a:cubicBezTo>
                  <a:pt x="7549" y="17058"/>
                  <a:pt x="8213" y="14376"/>
                  <a:pt x="9479" y="12267"/>
                </a:cubicBezTo>
                <a:cubicBezTo>
                  <a:pt x="10761" y="10133"/>
                  <a:pt x="12557" y="8715"/>
                  <a:pt x="14441" y="7584"/>
                </a:cubicBezTo>
                <a:cubicBezTo>
                  <a:pt x="17435" y="5786"/>
                  <a:pt x="20879" y="4139"/>
                  <a:pt x="21600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15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16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17" name="Circle"/>
          <p:cNvSpPr/>
          <p:nvPr/>
        </p:nvSpPr>
        <p:spPr>
          <a:xfrm>
            <a:off x="9738190" y="52320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51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9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5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1" name="Circle"/>
          <p:cNvSpPr/>
          <p:nvPr/>
        </p:nvSpPr>
        <p:spPr>
          <a:xfrm>
            <a:off x="11389190" y="42160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52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39477" y="8851205"/>
            <a:ext cx="10668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3" name="Line"/>
          <p:cNvSpPr/>
          <p:nvPr/>
        </p:nvSpPr>
        <p:spPr>
          <a:xfrm flipV="1">
            <a:off x="8222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24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25" name="Circle"/>
          <p:cNvSpPr/>
          <p:nvPr/>
        </p:nvSpPr>
        <p:spPr>
          <a:xfrm>
            <a:off x="8087190" y="69338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52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82802" y="7328495"/>
            <a:ext cx="2286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924189" y="6181427"/>
            <a:ext cx="6477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8" name="Line"/>
          <p:cNvSpPr/>
          <p:nvPr/>
        </p:nvSpPr>
        <p:spPr>
          <a:xfrm flipV="1">
            <a:off x="9055967" y="4407247"/>
            <a:ext cx="1635721" cy="18542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Order of Accurac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Order of Accuracy</a:t>
            </a:r>
          </a:p>
        </p:txBody>
      </p:sp>
      <p:sp>
        <p:nvSpPr>
          <p:cNvPr id="2533" name="first order accurate…"/>
          <p:cNvSpPr txBox="1"/>
          <p:nvPr>
            <p:ph type="body" sz="half" idx="1"/>
          </p:nvPr>
        </p:nvSpPr>
        <p:spPr>
          <a:xfrm>
            <a:off x="1524000" y="3009900"/>
            <a:ext cx="7042680" cy="6096000"/>
          </a:xfrm>
          <a:prstGeom prst="rect">
            <a:avLst/>
          </a:prstGeom>
        </p:spPr>
        <p:txBody>
          <a:bodyPr/>
          <a:lstStyle/>
          <a:p>
            <a:pPr/>
            <a:r>
              <a:t>first order accurate</a:t>
            </a:r>
          </a:p>
          <a:p>
            <a:pPr/>
          </a:p>
          <a:p>
            <a:pPr/>
            <a:r>
              <a:t>second order accurate </a:t>
            </a:r>
          </a:p>
        </p:txBody>
      </p:sp>
      <p:grpSp>
        <p:nvGrpSpPr>
          <p:cNvPr id="2536" name="Group"/>
          <p:cNvGrpSpPr/>
          <p:nvPr/>
        </p:nvGrpSpPr>
        <p:grpSpPr>
          <a:xfrm>
            <a:off x="7122583" y="5010150"/>
            <a:ext cx="1130301" cy="2235200"/>
            <a:chOff x="0" y="0"/>
            <a:chExt cx="1130300" cy="2235200"/>
          </a:xfrm>
        </p:grpSpPr>
        <p:pic>
          <p:nvPicPr>
            <p:cNvPr id="253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1600" y="0"/>
              <a:ext cx="927100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14500"/>
              <a:ext cx="1130300" cy="520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7320" y="3003550"/>
            <a:ext cx="6489701" cy="97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truct Particle {…"/>
          <p:cNvSpPr txBox="1"/>
          <p:nvPr/>
        </p:nvSpPr>
        <p:spPr>
          <a:xfrm>
            <a:off x="2512690" y="774724"/>
            <a:ext cx="7979421" cy="8204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struct Particle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double mass;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Eigen::Vector3d pos, vel, frc;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}; 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(p : particles)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p.frc = 0.0;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(f : forces)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foreach (p : forces.affectedParticles)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  p.frc += f.computeForce(p);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}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(p : particle)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p.vel += dt * p.frc / p.mass;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p.pos += dt * p.vel;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Taylor series"/>
          <p:cNvSpPr txBox="1"/>
          <p:nvPr/>
        </p:nvSpPr>
        <p:spPr>
          <a:xfrm>
            <a:off x="406400" y="4292857"/>
            <a:ext cx="7153573" cy="105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Taylor series</a:t>
            </a:r>
          </a:p>
        </p:txBody>
      </p:sp>
      <p:sp>
        <p:nvSpPr>
          <p:cNvPr id="2540" name="Rectangle"/>
          <p:cNvSpPr/>
          <p:nvPr/>
        </p:nvSpPr>
        <p:spPr>
          <a:xfrm>
            <a:off x="7837941" y="8330141"/>
            <a:ext cx="1202239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41" name="second order accurate"/>
          <p:cNvSpPr txBox="1"/>
          <p:nvPr/>
        </p:nvSpPr>
        <p:spPr>
          <a:xfrm>
            <a:off x="9580567" y="7590114"/>
            <a:ext cx="299535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second order accurate</a:t>
            </a:r>
          </a:p>
        </p:txBody>
      </p:sp>
      <p:sp>
        <p:nvSpPr>
          <p:cNvPr id="2542" name="Line"/>
          <p:cNvSpPr/>
          <p:nvPr/>
        </p:nvSpPr>
        <p:spPr>
          <a:xfrm flipH="1">
            <a:off x="9031354" y="8335450"/>
            <a:ext cx="768020" cy="42179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43" name="Central Difference Approxim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Central Difference Approximation</a:t>
            </a:r>
          </a:p>
        </p:txBody>
      </p:sp>
      <p:pic>
        <p:nvPicPr>
          <p:cNvPr id="25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5254" y="2975013"/>
            <a:ext cx="5638801" cy="977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3" name="Group"/>
          <p:cNvGrpSpPr/>
          <p:nvPr/>
        </p:nvGrpSpPr>
        <p:grpSpPr>
          <a:xfrm>
            <a:off x="9119564" y="1673832"/>
            <a:ext cx="3244121" cy="3580264"/>
            <a:chOff x="0" y="0"/>
            <a:chExt cx="3244120" cy="3580263"/>
          </a:xfrm>
        </p:grpSpPr>
        <p:sp>
          <p:nvSpPr>
            <p:cNvPr id="2545" name="Line"/>
            <p:cNvSpPr/>
            <p:nvPr/>
          </p:nvSpPr>
          <p:spPr>
            <a:xfrm flipH="1">
              <a:off x="570515" y="679688"/>
              <a:ext cx="1973683" cy="164206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546" name="Line"/>
            <p:cNvSpPr/>
            <p:nvPr/>
          </p:nvSpPr>
          <p:spPr>
            <a:xfrm flipV="1">
              <a:off x="2544196" y="684887"/>
              <a:ext cx="1" cy="16316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547" name="Line"/>
            <p:cNvSpPr/>
            <p:nvPr/>
          </p:nvSpPr>
          <p:spPr>
            <a:xfrm flipH="1" flipV="1">
              <a:off x="568122" y="2309379"/>
              <a:ext cx="197846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548" name="Line"/>
            <p:cNvSpPr/>
            <p:nvPr/>
          </p:nvSpPr>
          <p:spPr>
            <a:xfrm>
              <a:off x="141926" y="0"/>
              <a:ext cx="3102195" cy="232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10" fill="norm" stroke="1" extrusionOk="0">
                  <a:moveTo>
                    <a:pt x="0" y="20771"/>
                  </a:moveTo>
                  <a:cubicBezTo>
                    <a:pt x="2128" y="21600"/>
                    <a:pt x="4433" y="20885"/>
                    <a:pt x="6050" y="18899"/>
                  </a:cubicBezTo>
                  <a:cubicBezTo>
                    <a:pt x="7549" y="17058"/>
                    <a:pt x="8213" y="14376"/>
                    <a:pt x="9479" y="12267"/>
                  </a:cubicBezTo>
                  <a:cubicBezTo>
                    <a:pt x="10761" y="10133"/>
                    <a:pt x="12557" y="8715"/>
                    <a:pt x="14441" y="7584"/>
                  </a:cubicBezTo>
                  <a:cubicBezTo>
                    <a:pt x="17435" y="5786"/>
                    <a:pt x="20879" y="4139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549" name="Line"/>
            <p:cNvSpPr/>
            <p:nvPr/>
          </p:nvSpPr>
          <p:spPr>
            <a:xfrm>
              <a:off x="0" y="3080794"/>
              <a:ext cx="3117008" cy="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550" name="Line"/>
            <p:cNvSpPr/>
            <p:nvPr/>
          </p:nvSpPr>
          <p:spPr>
            <a:xfrm flipV="1">
              <a:off x="1558503" y="2912058"/>
              <a:ext cx="1" cy="39646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551" name="Circle"/>
            <p:cNvSpPr/>
            <p:nvPr/>
          </p:nvSpPr>
          <p:spPr>
            <a:xfrm>
              <a:off x="1477433" y="1208227"/>
              <a:ext cx="162142" cy="1621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552" name="Line"/>
            <p:cNvSpPr/>
            <p:nvPr/>
          </p:nvSpPr>
          <p:spPr>
            <a:xfrm flipV="1">
              <a:off x="2545344" y="2912058"/>
              <a:ext cx="1" cy="39646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255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26519" y="3360122"/>
              <a:ext cx="637652" cy="220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4" name="Circle"/>
            <p:cNvSpPr/>
            <p:nvPr/>
          </p:nvSpPr>
          <p:spPr>
            <a:xfrm>
              <a:off x="2464274" y="600941"/>
              <a:ext cx="162142" cy="162141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555" name="Line"/>
            <p:cNvSpPr/>
            <p:nvPr/>
          </p:nvSpPr>
          <p:spPr>
            <a:xfrm flipV="1">
              <a:off x="571662" y="2912058"/>
              <a:ext cx="1" cy="39646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556" name="Line"/>
            <p:cNvSpPr/>
            <p:nvPr/>
          </p:nvSpPr>
          <p:spPr>
            <a:xfrm flipV="1">
              <a:off x="1558503" y="2912058"/>
              <a:ext cx="1" cy="396469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557" name="Circle"/>
            <p:cNvSpPr/>
            <p:nvPr/>
          </p:nvSpPr>
          <p:spPr>
            <a:xfrm>
              <a:off x="490592" y="2225432"/>
              <a:ext cx="162142" cy="162142"/>
            </a:xfrm>
            <a:prstGeom prst="ellipse">
              <a:avLst/>
            </a:prstGeom>
            <a:solidFill>
              <a:srgbClr val="89847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55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90632" y="1496368"/>
              <a:ext cx="387146" cy="25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9" name="Line"/>
            <p:cNvSpPr/>
            <p:nvPr/>
          </p:nvSpPr>
          <p:spPr>
            <a:xfrm flipV="1">
              <a:off x="1069652" y="715252"/>
              <a:ext cx="977709" cy="110829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256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16920" y="2420215"/>
              <a:ext cx="280872" cy="197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71461" y="3405668"/>
              <a:ext cx="144232" cy="129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2984" y="3371508"/>
              <a:ext cx="637652" cy="197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6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2732" y="5202138"/>
            <a:ext cx="91059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5" name="Combine, rearrange"/>
          <p:cNvSpPr txBox="1"/>
          <p:nvPr/>
        </p:nvSpPr>
        <p:spPr>
          <a:xfrm>
            <a:off x="406400" y="7277357"/>
            <a:ext cx="7153573" cy="105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Combine, rearrange</a:t>
            </a:r>
          </a:p>
        </p:txBody>
      </p:sp>
      <p:pic>
        <p:nvPicPr>
          <p:cNvPr id="256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95221" y="8318989"/>
            <a:ext cx="7353301" cy="9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Discretization Err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Discretization Error</a:t>
            </a:r>
          </a:p>
        </p:txBody>
      </p:sp>
      <p:sp>
        <p:nvSpPr>
          <p:cNvPr id="2569" name="Forward difference"/>
          <p:cNvSpPr txBox="1"/>
          <p:nvPr>
            <p:ph type="body" sz="quarter" idx="1"/>
          </p:nvPr>
        </p:nvSpPr>
        <p:spPr>
          <a:xfrm>
            <a:off x="508000" y="2628900"/>
            <a:ext cx="11988800" cy="1058934"/>
          </a:xfrm>
          <a:prstGeom prst="rect">
            <a:avLst/>
          </a:prstGeom>
        </p:spPr>
        <p:txBody>
          <a:bodyPr/>
          <a:lstStyle/>
          <a:p>
            <a:pPr/>
            <a:r>
              <a:t>Forward difference</a:t>
            </a:r>
          </a:p>
        </p:txBody>
      </p:sp>
      <p:sp>
        <p:nvSpPr>
          <p:cNvPr id="2570" name="Central difference"/>
          <p:cNvSpPr txBox="1"/>
          <p:nvPr/>
        </p:nvSpPr>
        <p:spPr>
          <a:xfrm>
            <a:off x="508000" y="5283200"/>
            <a:ext cx="11988800" cy="1058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Central difference</a:t>
            </a:r>
          </a:p>
        </p:txBody>
      </p:sp>
      <p:pic>
        <p:nvPicPr>
          <p:cNvPr id="25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3650" y="4077144"/>
            <a:ext cx="7937500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8500" y="6954139"/>
            <a:ext cx="9067800" cy="102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Line"/>
          <p:cNvSpPr/>
          <p:nvPr/>
        </p:nvSpPr>
        <p:spPr>
          <a:xfrm flipH="1">
            <a:off x="9869892" y="4347749"/>
            <a:ext cx="1653011" cy="10327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77" name="Line"/>
          <p:cNvSpPr/>
          <p:nvPr/>
        </p:nvSpPr>
        <p:spPr>
          <a:xfrm flipH="1">
            <a:off x="8218984" y="5366743"/>
            <a:ext cx="1658677" cy="170947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78" name="Higher Deriva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Higher Derivatives</a:t>
            </a:r>
          </a:p>
        </p:txBody>
      </p:sp>
      <p:sp>
        <p:nvSpPr>
          <p:cNvPr id="2579" name="Line"/>
          <p:cNvSpPr/>
          <p:nvPr/>
        </p:nvSpPr>
        <p:spPr>
          <a:xfrm>
            <a:off x="7503866" y="3210619"/>
            <a:ext cx="5190019" cy="3886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10" fill="norm" stroke="1" extrusionOk="0">
                <a:moveTo>
                  <a:pt x="0" y="20771"/>
                </a:moveTo>
                <a:cubicBezTo>
                  <a:pt x="2128" y="21600"/>
                  <a:pt x="4433" y="20885"/>
                  <a:pt x="6050" y="18899"/>
                </a:cubicBezTo>
                <a:cubicBezTo>
                  <a:pt x="7549" y="17058"/>
                  <a:pt x="8213" y="14376"/>
                  <a:pt x="9479" y="12267"/>
                </a:cubicBezTo>
                <a:cubicBezTo>
                  <a:pt x="10761" y="10133"/>
                  <a:pt x="12557" y="8715"/>
                  <a:pt x="14441" y="7584"/>
                </a:cubicBezTo>
                <a:cubicBezTo>
                  <a:pt x="17435" y="5786"/>
                  <a:pt x="20879" y="4139"/>
                  <a:pt x="21600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80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81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82" name="Circle"/>
          <p:cNvSpPr/>
          <p:nvPr/>
        </p:nvSpPr>
        <p:spPr>
          <a:xfrm>
            <a:off x="9738190" y="52320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83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5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5" name="Circle"/>
          <p:cNvSpPr/>
          <p:nvPr/>
        </p:nvSpPr>
        <p:spPr>
          <a:xfrm>
            <a:off x="11389190" y="42160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586" name="Line"/>
          <p:cNvSpPr/>
          <p:nvPr/>
        </p:nvSpPr>
        <p:spPr>
          <a:xfrm flipV="1">
            <a:off x="8222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87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88" name="Circle"/>
          <p:cNvSpPr/>
          <p:nvPr/>
        </p:nvSpPr>
        <p:spPr>
          <a:xfrm>
            <a:off x="8087190" y="69338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58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528" y="3130550"/>
            <a:ext cx="7404101" cy="349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39477" y="8851205"/>
            <a:ext cx="10668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Line"/>
          <p:cNvSpPr/>
          <p:nvPr/>
        </p:nvSpPr>
        <p:spPr>
          <a:xfrm flipH="1">
            <a:off x="9869892" y="4347749"/>
            <a:ext cx="1653011" cy="10327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96" name="Line"/>
          <p:cNvSpPr/>
          <p:nvPr/>
        </p:nvSpPr>
        <p:spPr>
          <a:xfrm flipH="1">
            <a:off x="8218984" y="5366743"/>
            <a:ext cx="1658677" cy="170947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97" name="Higher Deriva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Higher Derivatives</a:t>
            </a:r>
          </a:p>
        </p:txBody>
      </p:sp>
      <p:sp>
        <p:nvSpPr>
          <p:cNvPr id="2598" name="Line"/>
          <p:cNvSpPr/>
          <p:nvPr/>
        </p:nvSpPr>
        <p:spPr>
          <a:xfrm>
            <a:off x="7503866" y="3210619"/>
            <a:ext cx="5190019" cy="3886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10" fill="norm" stroke="1" extrusionOk="0">
                <a:moveTo>
                  <a:pt x="0" y="20771"/>
                </a:moveTo>
                <a:cubicBezTo>
                  <a:pt x="2128" y="21600"/>
                  <a:pt x="4433" y="20885"/>
                  <a:pt x="6050" y="18899"/>
                </a:cubicBezTo>
                <a:cubicBezTo>
                  <a:pt x="7549" y="17058"/>
                  <a:pt x="8213" y="14376"/>
                  <a:pt x="9479" y="12267"/>
                </a:cubicBezTo>
                <a:cubicBezTo>
                  <a:pt x="10761" y="10133"/>
                  <a:pt x="12557" y="8715"/>
                  <a:pt x="14441" y="7584"/>
                </a:cubicBezTo>
                <a:cubicBezTo>
                  <a:pt x="17435" y="5786"/>
                  <a:pt x="20879" y="4139"/>
                  <a:pt x="21600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99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00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01" name="Circle"/>
          <p:cNvSpPr/>
          <p:nvPr/>
        </p:nvSpPr>
        <p:spPr>
          <a:xfrm>
            <a:off x="9738190" y="52320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602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6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4" name="Circle"/>
          <p:cNvSpPr/>
          <p:nvPr/>
        </p:nvSpPr>
        <p:spPr>
          <a:xfrm>
            <a:off x="11389190" y="42160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605" name="Line"/>
          <p:cNvSpPr/>
          <p:nvPr/>
        </p:nvSpPr>
        <p:spPr>
          <a:xfrm flipV="1">
            <a:off x="8222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06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07" name="Circle"/>
          <p:cNvSpPr/>
          <p:nvPr/>
        </p:nvSpPr>
        <p:spPr>
          <a:xfrm>
            <a:off x="8087190" y="69338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6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528" y="3130550"/>
            <a:ext cx="7404101" cy="349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39477" y="8851205"/>
            <a:ext cx="10668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Line"/>
          <p:cNvSpPr/>
          <p:nvPr/>
        </p:nvSpPr>
        <p:spPr>
          <a:xfrm flipH="1">
            <a:off x="9869892" y="4347749"/>
            <a:ext cx="1653011" cy="10327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15" name="Line"/>
          <p:cNvSpPr/>
          <p:nvPr/>
        </p:nvSpPr>
        <p:spPr>
          <a:xfrm flipH="1">
            <a:off x="8218984" y="5366743"/>
            <a:ext cx="1658677" cy="170947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16" name="Higher Deriva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Higher Derivatives</a:t>
            </a:r>
          </a:p>
        </p:txBody>
      </p:sp>
      <p:sp>
        <p:nvSpPr>
          <p:cNvPr id="2617" name="Line"/>
          <p:cNvSpPr/>
          <p:nvPr/>
        </p:nvSpPr>
        <p:spPr>
          <a:xfrm>
            <a:off x="7503866" y="3210619"/>
            <a:ext cx="5190019" cy="3886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10" fill="norm" stroke="1" extrusionOk="0">
                <a:moveTo>
                  <a:pt x="0" y="20771"/>
                </a:moveTo>
                <a:cubicBezTo>
                  <a:pt x="2128" y="21600"/>
                  <a:pt x="4433" y="20885"/>
                  <a:pt x="6050" y="18899"/>
                </a:cubicBezTo>
                <a:cubicBezTo>
                  <a:pt x="7549" y="17058"/>
                  <a:pt x="8213" y="14376"/>
                  <a:pt x="9479" y="12267"/>
                </a:cubicBezTo>
                <a:cubicBezTo>
                  <a:pt x="10761" y="10133"/>
                  <a:pt x="12557" y="8715"/>
                  <a:pt x="14441" y="7584"/>
                </a:cubicBezTo>
                <a:cubicBezTo>
                  <a:pt x="17435" y="5786"/>
                  <a:pt x="20879" y="4139"/>
                  <a:pt x="21600" y="0"/>
                </a:cubicBezTo>
              </a:path>
            </a:pathLst>
          </a:cu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18" name="Line"/>
          <p:cNvSpPr/>
          <p:nvPr/>
        </p:nvSpPr>
        <p:spPr>
          <a:xfrm>
            <a:off x="7266421" y="8364835"/>
            <a:ext cx="5214802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19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20" name="Circle"/>
          <p:cNvSpPr/>
          <p:nvPr/>
        </p:nvSpPr>
        <p:spPr>
          <a:xfrm>
            <a:off x="9738190" y="52320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621" name="Line"/>
          <p:cNvSpPr/>
          <p:nvPr/>
        </p:nvSpPr>
        <p:spPr>
          <a:xfrm flipV="1">
            <a:off x="11524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6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1422" y="8832155"/>
            <a:ext cx="1066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3" name="Circle"/>
          <p:cNvSpPr/>
          <p:nvPr/>
        </p:nvSpPr>
        <p:spPr>
          <a:xfrm>
            <a:off x="11389190" y="42160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624" name="Line"/>
          <p:cNvSpPr/>
          <p:nvPr/>
        </p:nvSpPr>
        <p:spPr>
          <a:xfrm flipV="1">
            <a:off x="8222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25" name="Line"/>
          <p:cNvSpPr/>
          <p:nvPr/>
        </p:nvSpPr>
        <p:spPr>
          <a:xfrm flipV="1">
            <a:off x="9873822" y="8082537"/>
            <a:ext cx="1" cy="663299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26" name="Circle"/>
          <p:cNvSpPr/>
          <p:nvPr/>
        </p:nvSpPr>
        <p:spPr>
          <a:xfrm>
            <a:off x="8087190" y="6933803"/>
            <a:ext cx="271265" cy="271265"/>
          </a:xfrm>
          <a:prstGeom prst="ellipse">
            <a:avLst/>
          </a:prstGeom>
          <a:solidFill>
            <a:srgbClr val="89847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6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528" y="3130550"/>
            <a:ext cx="7404101" cy="349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8200" y="8908355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39477" y="8851205"/>
            <a:ext cx="10668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0" name="Circle"/>
          <p:cNvSpPr/>
          <p:nvPr/>
        </p:nvSpPr>
        <p:spPr>
          <a:xfrm>
            <a:off x="8087190" y="82292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631" name="Circle"/>
          <p:cNvSpPr/>
          <p:nvPr/>
        </p:nvSpPr>
        <p:spPr>
          <a:xfrm>
            <a:off x="9738190" y="82292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632" name="Circle"/>
          <p:cNvSpPr/>
          <p:nvPr/>
        </p:nvSpPr>
        <p:spPr>
          <a:xfrm>
            <a:off x="11389190" y="8229203"/>
            <a:ext cx="271265" cy="27126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633" name="Line"/>
          <p:cNvSpPr/>
          <p:nvPr/>
        </p:nvSpPr>
        <p:spPr>
          <a:xfrm>
            <a:off x="8231621" y="8364835"/>
            <a:ext cx="3284402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34" name="3 - point stencil"/>
          <p:cNvSpPr txBox="1"/>
          <p:nvPr/>
        </p:nvSpPr>
        <p:spPr>
          <a:xfrm>
            <a:off x="2564647" y="8009235"/>
            <a:ext cx="332586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3 - point stencil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Laplacian Opera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Laplacian Operator</a:t>
            </a:r>
          </a:p>
        </p:txBody>
      </p:sp>
      <p:grpSp>
        <p:nvGrpSpPr>
          <p:cNvPr id="2641" name="Group"/>
          <p:cNvGrpSpPr/>
          <p:nvPr/>
        </p:nvGrpSpPr>
        <p:grpSpPr>
          <a:xfrm>
            <a:off x="1466850" y="2598208"/>
            <a:ext cx="10071100" cy="1781176"/>
            <a:chOff x="0" y="0"/>
            <a:chExt cx="10071100" cy="1781174"/>
          </a:xfrm>
        </p:grpSpPr>
        <p:sp>
          <p:nvSpPr>
            <p:cNvPr id="2639" name="Rectangle"/>
            <p:cNvSpPr/>
            <p:nvPr/>
          </p:nvSpPr>
          <p:spPr>
            <a:xfrm>
              <a:off x="7923799" y="0"/>
              <a:ext cx="1148131" cy="961364"/>
            </a:xfrm>
            <a:prstGeom prst="rect">
              <a:avLst/>
            </a:pr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64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06374"/>
              <a:ext cx="10071100" cy="157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42" name="In 2D"/>
          <p:cNvSpPr txBox="1"/>
          <p:nvPr>
            <p:ph type="body" sz="quarter" idx="1"/>
          </p:nvPr>
        </p:nvSpPr>
        <p:spPr>
          <a:xfrm>
            <a:off x="451775" y="4660900"/>
            <a:ext cx="7042681" cy="1726020"/>
          </a:xfrm>
          <a:prstGeom prst="rect">
            <a:avLst/>
          </a:prstGeom>
        </p:spPr>
        <p:txBody>
          <a:bodyPr/>
          <a:lstStyle/>
          <a:p>
            <a:pPr/>
            <a:r>
              <a:t>In 2D</a:t>
            </a:r>
          </a:p>
        </p:txBody>
      </p:sp>
      <p:pic>
        <p:nvPicPr>
          <p:cNvPr id="26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0426" y="4971459"/>
            <a:ext cx="3416301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1500" y="6414436"/>
            <a:ext cx="9321800" cy="2273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Laplacian Opera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Laplacian Operator</a:t>
            </a:r>
          </a:p>
        </p:txBody>
      </p:sp>
      <p:grpSp>
        <p:nvGrpSpPr>
          <p:cNvPr id="2656" name="Group"/>
          <p:cNvGrpSpPr/>
          <p:nvPr/>
        </p:nvGrpSpPr>
        <p:grpSpPr>
          <a:xfrm>
            <a:off x="6214172" y="4345516"/>
            <a:ext cx="5083512" cy="5077282"/>
            <a:chOff x="25400" y="25400"/>
            <a:chExt cx="5083511" cy="5077281"/>
          </a:xfrm>
        </p:grpSpPr>
        <p:graphicFrame>
          <p:nvGraphicFramePr>
            <p:cNvPr id="2647" name="Table"/>
            <p:cNvGraphicFramePr/>
            <p:nvPr/>
          </p:nvGraphicFramePr>
          <p:xfrm>
            <a:off x="25400" y="25400"/>
            <a:ext cx="5083512" cy="5077282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{EEE7283C-3CF3-47DC-8721-378D4A62B228}</a:tableStyleId>
                </a:tblPr>
                <a:tblGrid>
                  <a:gridCol w="1267702"/>
                  <a:gridCol w="1267702"/>
                  <a:gridCol w="1267702"/>
                  <a:gridCol w="1267702"/>
                </a:tblGrid>
                <a:tr h="1266145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  <a:tr h="1266145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  <a:tr h="1266145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  <a:tr h="1266145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  <a:sym typeface="Helvetica Neue Light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  <p:grpSp>
          <p:nvGrpSpPr>
            <p:cNvPr id="2655" name="Group"/>
            <p:cNvGrpSpPr/>
            <p:nvPr/>
          </p:nvGrpSpPr>
          <p:grpSpPr>
            <a:xfrm>
              <a:off x="1128074" y="1152831"/>
              <a:ext cx="2806164" cy="2806163"/>
              <a:chOff x="0" y="0"/>
              <a:chExt cx="2806162" cy="2806162"/>
            </a:xfrm>
          </p:grpSpPr>
          <p:sp>
            <p:nvSpPr>
              <p:cNvPr id="2648" name="Circle"/>
              <p:cNvSpPr/>
              <p:nvPr/>
            </p:nvSpPr>
            <p:spPr>
              <a:xfrm>
                <a:off x="1261036" y="1261036"/>
                <a:ext cx="284090" cy="28409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49" name="Circle"/>
              <p:cNvSpPr/>
              <p:nvPr/>
            </p:nvSpPr>
            <p:spPr>
              <a:xfrm>
                <a:off x="1261036" y="0"/>
                <a:ext cx="284090" cy="28409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0" name="Circle"/>
              <p:cNvSpPr/>
              <p:nvPr/>
            </p:nvSpPr>
            <p:spPr>
              <a:xfrm>
                <a:off x="1261036" y="2522073"/>
                <a:ext cx="284090" cy="28409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1" name="Circle"/>
              <p:cNvSpPr/>
              <p:nvPr/>
            </p:nvSpPr>
            <p:spPr>
              <a:xfrm>
                <a:off x="2522073" y="1261036"/>
                <a:ext cx="284090" cy="28409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2" name="Circle"/>
              <p:cNvSpPr/>
              <p:nvPr/>
            </p:nvSpPr>
            <p:spPr>
              <a:xfrm>
                <a:off x="0" y="1261036"/>
                <a:ext cx="284090" cy="284090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3" name="Line"/>
              <p:cNvSpPr/>
              <p:nvPr/>
            </p:nvSpPr>
            <p:spPr>
              <a:xfrm flipV="1">
                <a:off x="1415163" y="134066"/>
                <a:ext cx="1" cy="253803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54" name="Line"/>
              <p:cNvSpPr/>
              <p:nvPr/>
            </p:nvSpPr>
            <p:spPr>
              <a:xfrm flipH="1" flipV="1">
                <a:off x="132136" y="1417092"/>
                <a:ext cx="2538032" cy="1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sp>
        <p:nvSpPr>
          <p:cNvPr id="2657" name="5 - point stencil"/>
          <p:cNvSpPr txBox="1"/>
          <p:nvPr/>
        </p:nvSpPr>
        <p:spPr>
          <a:xfrm>
            <a:off x="1903291" y="6097719"/>
            <a:ext cx="332586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5 - point stencil</a:t>
            </a:r>
          </a:p>
        </p:txBody>
      </p:sp>
      <p:pic>
        <p:nvPicPr>
          <p:cNvPr id="26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4850" y="2899634"/>
            <a:ext cx="9055100" cy="93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0" name="Poisson Equation (1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Poisson Equation (1D)</a:t>
            </a:r>
          </a:p>
        </p:txBody>
      </p:sp>
      <p:pic>
        <p:nvPicPr>
          <p:cNvPr id="26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8466" y="6185012"/>
            <a:ext cx="45212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2" name="At each interior node"/>
          <p:cNvSpPr txBox="1"/>
          <p:nvPr>
            <p:ph type="body" sz="quarter" idx="1"/>
          </p:nvPr>
        </p:nvSpPr>
        <p:spPr>
          <a:xfrm>
            <a:off x="843642" y="5599229"/>
            <a:ext cx="7042681" cy="1726021"/>
          </a:xfrm>
          <a:prstGeom prst="rect">
            <a:avLst/>
          </a:prstGeom>
        </p:spPr>
        <p:txBody>
          <a:bodyPr/>
          <a:lstStyle/>
          <a:p>
            <a:pPr/>
            <a:r>
              <a:t>At each interior node</a:t>
            </a:r>
          </a:p>
        </p:txBody>
      </p:sp>
      <p:grpSp>
        <p:nvGrpSpPr>
          <p:cNvPr id="2684" name="Group"/>
          <p:cNvGrpSpPr/>
          <p:nvPr/>
        </p:nvGrpSpPr>
        <p:grpSpPr>
          <a:xfrm>
            <a:off x="2556252" y="2890378"/>
            <a:ext cx="7892296" cy="2423556"/>
            <a:chOff x="0" y="0"/>
            <a:chExt cx="7892295" cy="2423555"/>
          </a:xfrm>
        </p:grpSpPr>
        <p:grpSp>
          <p:nvGrpSpPr>
            <p:cNvPr id="2681" name="Group"/>
            <p:cNvGrpSpPr/>
            <p:nvPr/>
          </p:nvGrpSpPr>
          <p:grpSpPr>
            <a:xfrm>
              <a:off x="0" y="1735208"/>
              <a:ext cx="7892296" cy="688348"/>
              <a:chOff x="0" y="0"/>
              <a:chExt cx="7892295" cy="688347"/>
            </a:xfrm>
          </p:grpSpPr>
          <p:sp>
            <p:nvSpPr>
              <p:cNvPr id="2663" name="Line"/>
              <p:cNvSpPr/>
              <p:nvPr/>
            </p:nvSpPr>
            <p:spPr>
              <a:xfrm>
                <a:off x="2400228" y="121136"/>
                <a:ext cx="2068327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64" name="Circle"/>
              <p:cNvSpPr/>
              <p:nvPr/>
            </p:nvSpPr>
            <p:spPr>
              <a:xfrm>
                <a:off x="1161563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65" name="Circle"/>
              <p:cNvSpPr/>
              <p:nvPr/>
            </p:nvSpPr>
            <p:spPr>
              <a:xfrm>
                <a:off x="2229439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66" name="Circle"/>
              <p:cNvSpPr/>
              <p:nvPr/>
            </p:nvSpPr>
            <p:spPr>
              <a:xfrm>
                <a:off x="3313255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67" name="Circle"/>
              <p:cNvSpPr/>
              <p:nvPr/>
            </p:nvSpPr>
            <p:spPr>
              <a:xfrm>
                <a:off x="4381132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68" name="Circle"/>
              <p:cNvSpPr/>
              <p:nvPr/>
            </p:nvSpPr>
            <p:spPr>
              <a:xfrm>
                <a:off x="5464946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69" name="Circle"/>
              <p:cNvSpPr/>
              <p:nvPr/>
            </p:nvSpPr>
            <p:spPr>
              <a:xfrm>
                <a:off x="6532824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2670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098836" y="384936"/>
                <a:ext cx="4191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71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117762" y="396247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72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229930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73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336691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74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5373725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75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6410760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76" name="Circle"/>
              <p:cNvSpPr/>
              <p:nvPr/>
            </p:nvSpPr>
            <p:spPr>
              <a:xfrm>
                <a:off x="94763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77" name="Circle"/>
              <p:cNvSpPr/>
              <p:nvPr/>
            </p:nvSpPr>
            <p:spPr>
              <a:xfrm>
                <a:off x="7586924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2678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396247"/>
                <a:ext cx="431800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79" name="Image" descr="Imag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447795" y="396247"/>
                <a:ext cx="4445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80" name="Line"/>
              <p:cNvSpPr/>
              <p:nvPr/>
            </p:nvSpPr>
            <p:spPr>
              <a:xfrm>
                <a:off x="232598" y="121136"/>
                <a:ext cx="749440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2682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102530" y="746954"/>
              <a:ext cx="44069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3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76097" y="0"/>
              <a:ext cx="3340101" cy="43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85" name="Boundary nodes"/>
          <p:cNvSpPr txBox="1"/>
          <p:nvPr/>
        </p:nvSpPr>
        <p:spPr>
          <a:xfrm>
            <a:off x="843642" y="7250229"/>
            <a:ext cx="4299018" cy="172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Boundary nodes</a:t>
            </a:r>
          </a:p>
        </p:txBody>
      </p:sp>
      <p:pic>
        <p:nvPicPr>
          <p:cNvPr id="2686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390216" y="7878289"/>
            <a:ext cx="44577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Poisson Equation (1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Poisson Equation (1D)</a:t>
            </a:r>
          </a:p>
        </p:txBody>
      </p:sp>
      <p:pic>
        <p:nvPicPr>
          <p:cNvPr id="26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9613" y="6185012"/>
            <a:ext cx="8476110" cy="247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690" name="linear system"/>
          <p:cNvSpPr txBox="1"/>
          <p:nvPr>
            <p:ph type="body" sz="quarter" idx="1"/>
          </p:nvPr>
        </p:nvSpPr>
        <p:spPr>
          <a:xfrm>
            <a:off x="792842" y="6560959"/>
            <a:ext cx="2726731" cy="172602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linear system</a:t>
            </a:r>
          </a:p>
        </p:txBody>
      </p:sp>
      <p:grpSp>
        <p:nvGrpSpPr>
          <p:cNvPr id="2712" name="Group"/>
          <p:cNvGrpSpPr/>
          <p:nvPr/>
        </p:nvGrpSpPr>
        <p:grpSpPr>
          <a:xfrm>
            <a:off x="2556252" y="2890378"/>
            <a:ext cx="7892296" cy="2423556"/>
            <a:chOff x="0" y="0"/>
            <a:chExt cx="7892295" cy="2423555"/>
          </a:xfrm>
        </p:grpSpPr>
        <p:grpSp>
          <p:nvGrpSpPr>
            <p:cNvPr id="2709" name="Group"/>
            <p:cNvGrpSpPr/>
            <p:nvPr/>
          </p:nvGrpSpPr>
          <p:grpSpPr>
            <a:xfrm>
              <a:off x="0" y="1735208"/>
              <a:ext cx="7892296" cy="688348"/>
              <a:chOff x="0" y="0"/>
              <a:chExt cx="7892295" cy="688347"/>
            </a:xfrm>
          </p:grpSpPr>
          <p:sp>
            <p:nvSpPr>
              <p:cNvPr id="2691" name="Line"/>
              <p:cNvSpPr/>
              <p:nvPr/>
            </p:nvSpPr>
            <p:spPr>
              <a:xfrm>
                <a:off x="2400228" y="121136"/>
                <a:ext cx="2068327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92" name="Circle"/>
              <p:cNvSpPr/>
              <p:nvPr/>
            </p:nvSpPr>
            <p:spPr>
              <a:xfrm>
                <a:off x="1161563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93" name="Circle"/>
              <p:cNvSpPr/>
              <p:nvPr/>
            </p:nvSpPr>
            <p:spPr>
              <a:xfrm>
                <a:off x="2229439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94" name="Circle"/>
              <p:cNvSpPr/>
              <p:nvPr/>
            </p:nvSpPr>
            <p:spPr>
              <a:xfrm>
                <a:off x="3313255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95" name="Circle"/>
              <p:cNvSpPr/>
              <p:nvPr/>
            </p:nvSpPr>
            <p:spPr>
              <a:xfrm>
                <a:off x="4381132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96" name="Circle"/>
              <p:cNvSpPr/>
              <p:nvPr/>
            </p:nvSpPr>
            <p:spPr>
              <a:xfrm>
                <a:off x="5464946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697" name="Circle"/>
              <p:cNvSpPr/>
              <p:nvPr/>
            </p:nvSpPr>
            <p:spPr>
              <a:xfrm>
                <a:off x="6532824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2698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098836" y="384936"/>
                <a:ext cx="4191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99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117762" y="396247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00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229930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01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336691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02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5373725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03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6410760" y="384936"/>
                <a:ext cx="4318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04" name="Circle"/>
              <p:cNvSpPr/>
              <p:nvPr/>
            </p:nvSpPr>
            <p:spPr>
              <a:xfrm>
                <a:off x="94763" y="0"/>
                <a:ext cx="242274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705" name="Circle"/>
              <p:cNvSpPr/>
              <p:nvPr/>
            </p:nvSpPr>
            <p:spPr>
              <a:xfrm>
                <a:off x="7586924" y="0"/>
                <a:ext cx="242275" cy="24227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2706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396247"/>
                <a:ext cx="431800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07" name="Image" descr="Imag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447795" y="396247"/>
                <a:ext cx="444501" cy="292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08" name="Line"/>
              <p:cNvSpPr/>
              <p:nvPr/>
            </p:nvSpPr>
            <p:spPr>
              <a:xfrm>
                <a:off x="232598" y="121136"/>
                <a:ext cx="749440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2710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102530" y="746954"/>
              <a:ext cx="44069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1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76097" y="0"/>
              <a:ext cx="3340101" cy="431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Finite El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Elements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heck our Karl Sim’s Particle Dreams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Check our Karl Sim’s </a:t>
            </a:r>
            <a:r>
              <a:rPr i="1"/>
              <a:t>Particle Dreams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Finite El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Finite Elements</a:t>
            </a:r>
          </a:p>
        </p:txBody>
      </p:sp>
      <p:sp>
        <p:nvSpPr>
          <p:cNvPr id="2717" name="Discretize the space of representable functions, instead of discretizing derivativ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6404" indent="-446404" defTabSz="554990">
              <a:spcBef>
                <a:spcPts val="2200"/>
              </a:spcBef>
              <a:defRPr sz="3420"/>
            </a:pPr>
            <a:r>
              <a:t>Discretize the space of representable functions, instead of discretizing derivatives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t>Method:</a:t>
            </a:r>
          </a:p>
          <a:p>
            <a:pPr lvl="1" marL="892809" indent="-446404" defTabSz="554990">
              <a:spcBef>
                <a:spcPts val="2200"/>
              </a:spcBef>
              <a:defRPr sz="3420"/>
            </a:pPr>
            <a:r>
              <a:t>Discretize space into a finite set of elements</a:t>
            </a:r>
          </a:p>
          <a:p>
            <a:pPr lvl="1" marL="892809" indent="-446404" defTabSz="554990">
              <a:spcBef>
                <a:spcPts val="2200"/>
              </a:spcBef>
              <a:defRPr sz="3420"/>
            </a:pPr>
            <a:r>
              <a:t>Choose a set of basis functions over the elements (e.g. piecewise linear)</a:t>
            </a:r>
          </a:p>
          <a:p>
            <a:pPr lvl="1" marL="892809" indent="-446404" defTabSz="554990">
              <a:spcBef>
                <a:spcPts val="2200"/>
              </a:spcBef>
              <a:defRPr sz="3420"/>
            </a:pPr>
            <a:r>
              <a:rPr i="1"/>
              <a:t>Galerkin</a:t>
            </a:r>
            <a:r>
              <a:t> projection onto these basis functions</a:t>
            </a:r>
          </a:p>
          <a:p>
            <a:pPr lvl="1" marL="892809" indent="-446404" defTabSz="554990">
              <a:spcBef>
                <a:spcPts val="2200"/>
              </a:spcBef>
              <a:defRPr sz="3420"/>
            </a:pPr>
            <a:r>
              <a:t>Solve the problem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Lets try an example:…"/>
          <p:cNvSpPr txBox="1"/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/>
          <a:p>
            <a:pPr/>
            <a:r>
              <a:t>Lets try an example: </a:t>
            </a:r>
          </a:p>
          <a:p>
            <a:pPr/>
            <a:r>
              <a:t>Linear Finite Elements for Elasticity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Choose Element Type: Triang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Choose Element Type: Triangle</a:t>
            </a:r>
          </a:p>
        </p:txBody>
      </p:sp>
      <p:sp>
        <p:nvSpPr>
          <p:cNvPr id="2722" name="Triangle"/>
          <p:cNvSpPr/>
          <p:nvPr/>
        </p:nvSpPr>
        <p:spPr>
          <a:xfrm>
            <a:off x="4990867" y="2989816"/>
            <a:ext cx="3023497" cy="5149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691" y="21600"/>
                </a:lnTo>
                <a:lnTo>
                  <a:pt x="0" y="16855"/>
                </a:lnTo>
                <a:lnTo>
                  <a:pt x="21600" y="0"/>
                </a:lnTo>
                <a:close/>
              </a:path>
            </a:pathLst>
          </a:custGeom>
          <a:blipFill>
            <a:blip r:embed="rId2"/>
          </a:blip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Choose Basis Functions: Piecewise Linear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Choose Basis Functions: Piecewise Linear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Project Deformation Function onto the…"/>
          <p:cNvSpPr txBox="1"/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/>
          <a:p>
            <a:pPr/>
            <a:r>
              <a:t>Project Deformation Function onto the </a:t>
            </a:r>
          </a:p>
          <a:p>
            <a:pPr/>
            <a:r>
              <a:t>Piecewise Linear Function Space</a:t>
            </a:r>
          </a:p>
        </p:txBody>
      </p:sp>
      <p:pic>
        <p:nvPicPr>
          <p:cNvPr id="27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0150" y="5911850"/>
            <a:ext cx="5524500" cy="72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7" grpId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Solve the Problem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Solve the Problem</a:t>
            </a:r>
          </a:p>
        </p:txBody>
      </p:sp>
      <p:sp>
        <p:nvSpPr>
          <p:cNvPr id="2730" name="But, how do we compute    ?"/>
          <p:cNvSpPr txBox="1"/>
          <p:nvPr/>
        </p:nvSpPr>
        <p:spPr>
          <a:xfrm>
            <a:off x="1270000" y="6680200"/>
            <a:ext cx="104648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But, how do we compute    ?</a:t>
            </a:r>
          </a:p>
        </p:txBody>
      </p:sp>
      <p:pic>
        <p:nvPicPr>
          <p:cNvPr id="27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5786" y="6779910"/>
            <a:ext cx="546101" cy="576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5" name="Group"/>
          <p:cNvGrpSpPr/>
          <p:nvPr/>
        </p:nvGrpSpPr>
        <p:grpSpPr>
          <a:xfrm>
            <a:off x="3202309" y="7747000"/>
            <a:ext cx="6600182" cy="895350"/>
            <a:chOff x="0" y="0"/>
            <a:chExt cx="6600180" cy="895349"/>
          </a:xfrm>
        </p:grpSpPr>
        <p:pic>
          <p:nvPicPr>
            <p:cNvPr id="273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9879" y="171449"/>
              <a:ext cx="5524501" cy="723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3" name="( in"/>
            <p:cNvSpPr txBox="1"/>
            <p:nvPr/>
          </p:nvSpPr>
          <p:spPr>
            <a:xfrm>
              <a:off x="0" y="0"/>
              <a:ext cx="868859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800"/>
              </a:pPr>
              <a:r>
                <a:t>( </a:t>
              </a:r>
              <a:r>
                <a:rPr sz="3600"/>
                <a:t>in</a:t>
              </a:r>
            </a:p>
          </p:txBody>
        </p:sp>
        <p:sp>
          <p:nvSpPr>
            <p:cNvPr id="2734" name=")"/>
            <p:cNvSpPr txBox="1"/>
            <p:nvPr/>
          </p:nvSpPr>
          <p:spPr>
            <a:xfrm>
              <a:off x="6282878" y="0"/>
              <a:ext cx="317303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/>
              </a:lvl1pPr>
            </a:lstStyle>
            <a:p>
              <a:pPr/>
              <a:r>
                <a:t>)</a:t>
              </a:r>
            </a:p>
          </p:txBody>
        </p:sp>
      </p:grpSp>
      <p:sp>
        <p:nvSpPr>
          <p:cNvPr id="2736" name="We know we can compute forces from"/>
          <p:cNvSpPr txBox="1"/>
          <p:nvPr/>
        </p:nvSpPr>
        <p:spPr>
          <a:xfrm>
            <a:off x="1270000" y="5467350"/>
            <a:ext cx="104648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We know we can compute forces from </a:t>
            </a:r>
          </a:p>
        </p:txBody>
      </p:sp>
      <p:pic>
        <p:nvPicPr>
          <p:cNvPr id="27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4886" y="5560314"/>
            <a:ext cx="546101" cy="576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6" grpId="1"/>
      <p:bldP build="whole" bldLvl="1" animBg="1" rev="0" advAuto="0" spid="2735" grpId="5"/>
      <p:bldP build="whole" bldLvl="1" animBg="1" rev="0" advAuto="0" spid="2731" grpId="4"/>
      <p:bldP build="whole" bldLvl="1" animBg="1" rev="0" advAuto="0" spid="2730" grpId="3"/>
      <p:bldP build="whole" bldLvl="1" animBg="1" rev="0" advAuto="0" spid="2737" grpId="2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Project Deformation Function onto the Piecewise Linear Function Space"/>
          <p:cNvSpPr txBox="1"/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/>
          <a:p>
            <a:pPr/>
            <a:r>
              <a:t>Project Deformation Function onto the Piecewise Linear Function Space</a:t>
            </a:r>
          </a:p>
        </p:txBody>
      </p:sp>
      <p:pic>
        <p:nvPicPr>
          <p:cNvPr id="27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0150" y="5911850"/>
            <a:ext cx="5524500" cy="723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1" name="But, how do we compute    ?"/>
          <p:cNvSpPr txBox="1"/>
          <p:nvPr/>
        </p:nvSpPr>
        <p:spPr>
          <a:xfrm>
            <a:off x="1270000" y="7340600"/>
            <a:ext cx="104648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But, how do we compute    ?</a:t>
            </a:r>
          </a:p>
        </p:txBody>
      </p:sp>
      <p:pic>
        <p:nvPicPr>
          <p:cNvPr id="27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75786" y="7440310"/>
            <a:ext cx="546101" cy="576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0" grpId="1"/>
      <p:bldP build="whole" bldLvl="1" animBg="1" rev="0" advAuto="0" spid="2741" grpId="2"/>
      <p:bldP build="whole" bldLvl="1" animBg="1" rev="0" advAuto="0" spid="2742" grpId="3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Triangle"/>
          <p:cNvSpPr/>
          <p:nvPr/>
        </p:nvSpPr>
        <p:spPr>
          <a:xfrm>
            <a:off x="1621355" y="2315910"/>
            <a:ext cx="3023498" cy="5149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691" y="21600"/>
                </a:lnTo>
                <a:lnTo>
                  <a:pt x="0" y="16855"/>
                </a:lnTo>
                <a:lnTo>
                  <a:pt x="21600" y="0"/>
                </a:lnTo>
                <a:close/>
              </a:path>
            </a:pathLst>
          </a:custGeom>
          <a:blipFill>
            <a:blip r:embed="rId2"/>
          </a:blip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7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9652" y="7000213"/>
            <a:ext cx="781877" cy="491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9652" y="3938339"/>
            <a:ext cx="781877" cy="491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29942" y="1664831"/>
            <a:ext cx="6985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12392" y="7542668"/>
            <a:ext cx="6858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9757" y="6148099"/>
            <a:ext cx="698501" cy="5461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0" name="Circle"/>
          <p:cNvSpPr/>
          <p:nvPr/>
        </p:nvSpPr>
        <p:spPr>
          <a:xfrm>
            <a:off x="1461257" y="6173499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51" name="Circle"/>
          <p:cNvSpPr/>
          <p:nvPr/>
        </p:nvSpPr>
        <p:spPr>
          <a:xfrm>
            <a:off x="4520442" y="2109499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52" name="Circle"/>
          <p:cNvSpPr/>
          <p:nvPr/>
        </p:nvSpPr>
        <p:spPr>
          <a:xfrm>
            <a:off x="3796542" y="7268576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53" name="Line"/>
          <p:cNvSpPr/>
          <p:nvPr/>
        </p:nvSpPr>
        <p:spPr>
          <a:xfrm flipV="1">
            <a:off x="1530718" y="2127415"/>
            <a:ext cx="3112279" cy="4133229"/>
          </a:xfrm>
          <a:prstGeom prst="line">
            <a:avLst/>
          </a:prstGeom>
          <a:ln w="50800">
            <a:solidFill>
              <a:srgbClr val="00A2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754" name="Line"/>
          <p:cNvSpPr/>
          <p:nvPr/>
        </p:nvSpPr>
        <p:spPr>
          <a:xfrm>
            <a:off x="1549035" y="6406071"/>
            <a:ext cx="2473897" cy="1193102"/>
          </a:xfrm>
          <a:prstGeom prst="line">
            <a:avLst/>
          </a:prstGeom>
          <a:ln w="50800">
            <a:solidFill>
              <a:srgbClr val="00A2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755" name="Circle"/>
          <p:cNvSpPr/>
          <p:nvPr/>
        </p:nvSpPr>
        <p:spPr>
          <a:xfrm>
            <a:off x="3264657" y="4984750"/>
            <a:ext cx="317501" cy="3175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75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63057" y="5307603"/>
            <a:ext cx="520701" cy="4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57800" y="4245864"/>
            <a:ext cx="7239000" cy="72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97600" y="5592064"/>
            <a:ext cx="5359400" cy="1363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8" grpId="6"/>
      <p:bldP build="whole" bldLvl="1" animBg="1" rev="0" advAuto="0" spid="2745" grpId="3"/>
      <p:bldP build="whole" bldLvl="1" animBg="1" rev="0" advAuto="0" spid="2753" grpId="2"/>
      <p:bldP build="whole" bldLvl="1" animBg="1" rev="0" advAuto="0" spid="2757" grpId="5"/>
      <p:bldP build="whole" bldLvl="1" animBg="1" rev="0" advAuto="0" spid="2746" grpId="1"/>
      <p:bldP build="whole" bldLvl="1" animBg="1" rev="0" advAuto="0" spid="2754" grpId="4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Triangle"/>
          <p:cNvSpPr/>
          <p:nvPr/>
        </p:nvSpPr>
        <p:spPr>
          <a:xfrm>
            <a:off x="1244655" y="2636414"/>
            <a:ext cx="2378742" cy="389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30" y="0"/>
                </a:moveTo>
                <a:lnTo>
                  <a:pt x="21600" y="13744"/>
                </a:lnTo>
                <a:lnTo>
                  <a:pt x="0" y="21600"/>
                </a:lnTo>
                <a:lnTo>
                  <a:pt x="3530" y="0"/>
                </a:lnTo>
                <a:close/>
              </a:path>
            </a:pathLst>
          </a:custGeom>
          <a:blipFill>
            <a:blip r:embed="rId2"/>
          </a:blip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61" name="Circle"/>
          <p:cNvSpPr/>
          <p:nvPr/>
        </p:nvSpPr>
        <p:spPr>
          <a:xfrm>
            <a:off x="1118357" y="6287799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62" name="Circle"/>
          <p:cNvSpPr/>
          <p:nvPr/>
        </p:nvSpPr>
        <p:spPr>
          <a:xfrm>
            <a:off x="2082042" y="4451350"/>
            <a:ext cx="317501" cy="3175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63" name="Circle"/>
          <p:cNvSpPr/>
          <p:nvPr/>
        </p:nvSpPr>
        <p:spPr>
          <a:xfrm>
            <a:off x="1523242" y="2506076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64" name="Circle"/>
          <p:cNvSpPr/>
          <p:nvPr/>
        </p:nvSpPr>
        <p:spPr>
          <a:xfrm>
            <a:off x="3417057" y="4946650"/>
            <a:ext cx="317501" cy="31750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765" name="Line"/>
          <p:cNvSpPr/>
          <p:nvPr/>
        </p:nvSpPr>
        <p:spPr>
          <a:xfrm flipV="1">
            <a:off x="1224309" y="5167558"/>
            <a:ext cx="2510063" cy="1507448"/>
          </a:xfrm>
          <a:prstGeom prst="line">
            <a:avLst/>
          </a:prstGeom>
          <a:ln w="50800">
            <a:solidFill>
              <a:srgbClr val="00A2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766" name="Line"/>
          <p:cNvSpPr/>
          <p:nvPr/>
        </p:nvSpPr>
        <p:spPr>
          <a:xfrm flipV="1">
            <a:off x="1152662" y="2545194"/>
            <a:ext cx="389799" cy="3996949"/>
          </a:xfrm>
          <a:prstGeom prst="line">
            <a:avLst/>
          </a:prstGeom>
          <a:ln w="50800">
            <a:solidFill>
              <a:srgbClr val="00A2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7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394" y="4355590"/>
            <a:ext cx="740176" cy="454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0984" y="6071732"/>
            <a:ext cx="740176" cy="454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42050" y="5591797"/>
            <a:ext cx="5321300" cy="1363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5900" y="4245864"/>
            <a:ext cx="7162800" cy="72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7857" y="6550616"/>
            <a:ext cx="698501" cy="537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12716" y="4899120"/>
            <a:ext cx="685801" cy="550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00224" y="2044150"/>
            <a:ext cx="698501" cy="550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7" grpId="1"/>
      <p:bldP build="whole" bldLvl="1" animBg="1" rev="0" advAuto="0" spid="2768" grpId="4"/>
      <p:bldP build="whole" bldLvl="1" animBg="1" rev="0" advAuto="0" spid="2770" grpId="5"/>
      <p:bldP build="whole" bldLvl="1" animBg="1" rev="0" advAuto="0" spid="2766" grpId="2"/>
      <p:bldP build="whole" bldLvl="1" animBg="1" rev="0" advAuto="0" spid="2765" grpId="3"/>
      <p:bldP build="whole" bldLvl="1" animBg="1" rev="0" advAuto="0" spid="2769" grpId="6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0" name="Group"/>
          <p:cNvGrpSpPr/>
          <p:nvPr/>
        </p:nvGrpSpPr>
        <p:grpSpPr>
          <a:xfrm>
            <a:off x="951602" y="2218683"/>
            <a:ext cx="2452186" cy="4308667"/>
            <a:chOff x="8427" y="0"/>
            <a:chExt cx="2452184" cy="4308665"/>
          </a:xfrm>
        </p:grpSpPr>
        <p:sp>
          <p:nvSpPr>
            <p:cNvPr id="2775" name="Triangle"/>
            <p:cNvSpPr/>
            <p:nvPr/>
          </p:nvSpPr>
          <p:spPr>
            <a:xfrm>
              <a:off x="79798" y="148427"/>
              <a:ext cx="2380815" cy="4054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691" y="21600"/>
                  </a:lnTo>
                  <a:lnTo>
                    <a:pt x="0" y="16855"/>
                  </a:lnTo>
                  <a:lnTo>
                    <a:pt x="21600" y="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tile tx="0" ty="0" sx="100000" sy="100000" flip="none" algn="tl"/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776" name="Line"/>
            <p:cNvSpPr/>
            <p:nvPr/>
          </p:nvSpPr>
          <p:spPr>
            <a:xfrm flipV="1">
              <a:off x="8427" y="-1"/>
              <a:ext cx="2450725" cy="3254659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777" name="Line"/>
            <p:cNvSpPr/>
            <p:nvPr/>
          </p:nvSpPr>
          <p:spPr>
            <a:xfrm>
              <a:off x="22850" y="3369173"/>
              <a:ext cx="1948040" cy="939493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277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2417" y="3837023"/>
              <a:ext cx="615679" cy="386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2417" y="1425989"/>
              <a:ext cx="615679" cy="386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86" name="Group"/>
          <p:cNvGrpSpPr/>
          <p:nvPr/>
        </p:nvGrpSpPr>
        <p:grpSpPr>
          <a:xfrm>
            <a:off x="9369114" y="2554937"/>
            <a:ext cx="2715338" cy="3636159"/>
            <a:chOff x="0" y="0"/>
            <a:chExt cx="2715336" cy="3636157"/>
          </a:xfrm>
        </p:grpSpPr>
        <p:sp>
          <p:nvSpPr>
            <p:cNvPr id="2781" name="Triangle"/>
            <p:cNvSpPr/>
            <p:nvPr/>
          </p:nvSpPr>
          <p:spPr>
            <a:xfrm>
              <a:off x="523226" y="80316"/>
              <a:ext cx="2094401" cy="3433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30" y="0"/>
                  </a:moveTo>
                  <a:lnTo>
                    <a:pt x="21600" y="13744"/>
                  </a:lnTo>
                  <a:lnTo>
                    <a:pt x="0" y="21600"/>
                  </a:lnTo>
                  <a:lnTo>
                    <a:pt x="3530" y="0"/>
                  </a:lnTo>
                  <a:close/>
                </a:path>
              </a:pathLst>
            </a:custGeom>
            <a:blipFill rotWithShape="1">
              <a:blip r:embed="rId5"/>
              <a:srcRect l="0" t="0" r="0" b="0"/>
              <a:tile tx="0" ty="0" sx="100000" sy="100000" flip="none" algn="tl"/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782" name="Line"/>
            <p:cNvSpPr/>
            <p:nvPr/>
          </p:nvSpPr>
          <p:spPr>
            <a:xfrm flipV="1">
              <a:off x="505312" y="2308901"/>
              <a:ext cx="2210025" cy="1327257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783" name="Line"/>
            <p:cNvSpPr/>
            <p:nvPr/>
          </p:nvSpPr>
          <p:spPr>
            <a:xfrm flipV="1">
              <a:off x="442229" y="-1"/>
              <a:ext cx="343205" cy="3519178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278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593991"/>
              <a:ext cx="651699" cy="400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68390" y="3104995"/>
              <a:ext cx="651700" cy="400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87" name="Rest/Material"/>
          <p:cNvSpPr txBox="1"/>
          <p:nvPr/>
        </p:nvSpPr>
        <p:spPr>
          <a:xfrm>
            <a:off x="220618" y="1144650"/>
            <a:ext cx="391269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Rest/Material</a:t>
            </a:r>
          </a:p>
        </p:txBody>
      </p:sp>
      <p:sp>
        <p:nvSpPr>
          <p:cNvPr id="2788" name="World"/>
          <p:cNvSpPr txBox="1"/>
          <p:nvPr/>
        </p:nvSpPr>
        <p:spPr>
          <a:xfrm>
            <a:off x="9831135" y="1144650"/>
            <a:ext cx="179129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World</a:t>
            </a:r>
          </a:p>
        </p:txBody>
      </p:sp>
      <p:sp>
        <p:nvSpPr>
          <p:cNvPr id="2789" name="Line"/>
          <p:cNvSpPr/>
          <p:nvPr/>
        </p:nvSpPr>
        <p:spPr>
          <a:xfrm flipH="1" flipV="1">
            <a:off x="4150711" y="4373016"/>
            <a:ext cx="4703377" cy="1"/>
          </a:xfrm>
          <a:prstGeom prst="line">
            <a:avLst/>
          </a:prstGeom>
          <a:ln w="76200">
            <a:solidFill>
              <a:srgbClr val="41414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79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41700" y="8740952"/>
            <a:ext cx="6121400" cy="906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33550" y="7739609"/>
            <a:ext cx="9537700" cy="906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5600" y="6281067"/>
            <a:ext cx="5359401" cy="1363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575550" y="6281067"/>
            <a:ext cx="5321300" cy="1363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1" grpId="1"/>
      <p:bldP build="whole" bldLvl="1" animBg="1" rev="0" advAuto="0" spid="279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Let’s Add Springs!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Add Springs!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0" name="Group"/>
          <p:cNvGrpSpPr/>
          <p:nvPr/>
        </p:nvGrpSpPr>
        <p:grpSpPr>
          <a:xfrm>
            <a:off x="620825" y="2140921"/>
            <a:ext cx="3114134" cy="5471758"/>
            <a:chOff x="10702" y="0"/>
            <a:chExt cx="3114133" cy="5471757"/>
          </a:xfrm>
        </p:grpSpPr>
        <p:sp>
          <p:nvSpPr>
            <p:cNvPr id="2795" name="Triangle"/>
            <p:cNvSpPr/>
            <p:nvPr/>
          </p:nvSpPr>
          <p:spPr>
            <a:xfrm>
              <a:off x="101340" y="188494"/>
              <a:ext cx="3023497" cy="5149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691" y="21600"/>
                  </a:lnTo>
                  <a:lnTo>
                    <a:pt x="0" y="16855"/>
                  </a:lnTo>
                  <a:lnTo>
                    <a:pt x="21600" y="0"/>
                  </a:lnTo>
                  <a:close/>
                </a:path>
              </a:pathLst>
            </a:custGeom>
            <a:blipFill rotWithShape="1">
              <a:blip r:embed="rId2"/>
              <a:srcRect l="0" t="0" r="0" b="0"/>
              <a:tile tx="0" ty="0" sx="100000" sy="100000" flip="none" algn="tl"/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796" name="Line"/>
            <p:cNvSpPr/>
            <p:nvPr/>
          </p:nvSpPr>
          <p:spPr>
            <a:xfrm flipV="1">
              <a:off x="10702" y="0"/>
              <a:ext cx="3112279" cy="4133229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797" name="Line"/>
            <p:cNvSpPr/>
            <p:nvPr/>
          </p:nvSpPr>
          <p:spPr>
            <a:xfrm>
              <a:off x="29019" y="4278656"/>
              <a:ext cx="2473898" cy="1193102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279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9637" y="4872798"/>
              <a:ext cx="781876" cy="491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39637" y="1810924"/>
              <a:ext cx="781876" cy="491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06" name="Group"/>
          <p:cNvGrpSpPr/>
          <p:nvPr/>
        </p:nvGrpSpPr>
        <p:grpSpPr>
          <a:xfrm>
            <a:off x="9184794" y="3120911"/>
            <a:ext cx="3083978" cy="4129812"/>
            <a:chOff x="0" y="0"/>
            <a:chExt cx="3083977" cy="4129810"/>
          </a:xfrm>
        </p:grpSpPr>
        <p:sp>
          <p:nvSpPr>
            <p:cNvPr id="2801" name="Triangle"/>
            <p:cNvSpPr/>
            <p:nvPr/>
          </p:nvSpPr>
          <p:spPr>
            <a:xfrm>
              <a:off x="594261" y="91220"/>
              <a:ext cx="2378742" cy="389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30" y="0"/>
                  </a:moveTo>
                  <a:lnTo>
                    <a:pt x="21600" y="13744"/>
                  </a:lnTo>
                  <a:lnTo>
                    <a:pt x="0" y="21600"/>
                  </a:lnTo>
                  <a:lnTo>
                    <a:pt x="3530" y="0"/>
                  </a:lnTo>
                  <a:close/>
                </a:path>
              </a:pathLst>
            </a:custGeom>
            <a:blipFill rotWithShape="1">
              <a:blip r:embed="rId5"/>
              <a:srcRect l="0" t="0" r="0" b="0"/>
              <a:tile tx="0" ty="0" sx="100000" sy="100000" flip="none" algn="tl"/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02" name="Line"/>
            <p:cNvSpPr/>
            <p:nvPr/>
          </p:nvSpPr>
          <p:spPr>
            <a:xfrm flipV="1">
              <a:off x="573914" y="2622363"/>
              <a:ext cx="2510064" cy="1507448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803" name="Line"/>
            <p:cNvSpPr/>
            <p:nvPr/>
          </p:nvSpPr>
          <p:spPr>
            <a:xfrm flipV="1">
              <a:off x="502268" y="-1"/>
              <a:ext cx="389799" cy="3996950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280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810395"/>
              <a:ext cx="740175" cy="454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40590" y="3526537"/>
              <a:ext cx="740176" cy="454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12" name="Group"/>
          <p:cNvGrpSpPr/>
          <p:nvPr/>
        </p:nvGrpSpPr>
        <p:grpSpPr>
          <a:xfrm>
            <a:off x="4841343" y="3697817"/>
            <a:ext cx="3322114" cy="2975999"/>
            <a:chOff x="0" y="0"/>
            <a:chExt cx="3322112" cy="2975997"/>
          </a:xfrm>
        </p:grpSpPr>
        <p:sp>
          <p:nvSpPr>
            <p:cNvPr id="2807" name="Triangle"/>
            <p:cNvSpPr/>
            <p:nvPr/>
          </p:nvSpPr>
          <p:spPr>
            <a:xfrm>
              <a:off x="1074131" y="21166"/>
              <a:ext cx="2206489" cy="2206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" y="0"/>
                  </a:moveTo>
                  <a:lnTo>
                    <a:pt x="21600" y="21600"/>
                  </a:lnTo>
                  <a:lnTo>
                    <a:pt x="0" y="21535"/>
                  </a:lnTo>
                  <a:lnTo>
                    <a:pt x="33" y="0"/>
                  </a:lnTo>
                  <a:close/>
                </a:path>
              </a:pathLst>
            </a:custGeom>
            <a:blipFill rotWithShape="1">
              <a:blip r:embed="rId8"/>
              <a:srcRect l="0" t="0" r="0" b="0"/>
              <a:tile tx="0" ty="0" sx="100000" sy="100000" flip="none" algn="tl"/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808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901145"/>
              <a:ext cx="1026017" cy="6328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9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35690" y="2343177"/>
              <a:ext cx="1026018" cy="632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0" name="Line"/>
            <p:cNvSpPr/>
            <p:nvPr/>
          </p:nvSpPr>
          <p:spPr>
            <a:xfrm flipV="1">
              <a:off x="967564" y="0"/>
              <a:ext cx="1" cy="2244224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811" name="Line"/>
            <p:cNvSpPr/>
            <p:nvPr/>
          </p:nvSpPr>
          <p:spPr>
            <a:xfrm>
              <a:off x="1048274" y="2354547"/>
              <a:ext cx="2273839" cy="1"/>
            </a:xfrm>
            <a:prstGeom prst="line">
              <a:avLst/>
            </a:prstGeom>
            <a:noFill/>
            <a:ln w="50800" cap="flat">
              <a:solidFill>
                <a:srgbClr val="00A2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2813" name="Rest/Material"/>
          <p:cNvSpPr txBox="1"/>
          <p:nvPr/>
        </p:nvSpPr>
        <p:spPr>
          <a:xfrm>
            <a:off x="220618" y="1144650"/>
            <a:ext cx="391269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Rest/Material</a:t>
            </a:r>
          </a:p>
        </p:txBody>
      </p:sp>
      <p:sp>
        <p:nvSpPr>
          <p:cNvPr id="2814" name="World"/>
          <p:cNvSpPr txBox="1"/>
          <p:nvPr/>
        </p:nvSpPr>
        <p:spPr>
          <a:xfrm>
            <a:off x="9831135" y="1144650"/>
            <a:ext cx="179129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World</a:t>
            </a:r>
          </a:p>
        </p:txBody>
      </p:sp>
      <p:sp>
        <p:nvSpPr>
          <p:cNvPr id="2815" name="Canonical"/>
          <p:cNvSpPr txBox="1"/>
          <p:nvPr/>
        </p:nvSpPr>
        <p:spPr>
          <a:xfrm>
            <a:off x="5090467" y="1144650"/>
            <a:ext cx="282386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Canonical</a:t>
            </a:r>
          </a:p>
        </p:txBody>
      </p:sp>
      <p:pic>
        <p:nvPicPr>
          <p:cNvPr id="281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29867" y="7171697"/>
            <a:ext cx="2857501" cy="906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778419" y="7216147"/>
            <a:ext cx="2324101" cy="817373"/>
          </a:xfrm>
          <a:prstGeom prst="rect">
            <a:avLst/>
          </a:prstGeom>
          <a:ln w="12700">
            <a:miter lim="400000"/>
          </a:ln>
        </p:spPr>
      </p:pic>
      <p:sp>
        <p:nvSpPr>
          <p:cNvPr id="2818" name="Line"/>
          <p:cNvSpPr/>
          <p:nvPr/>
        </p:nvSpPr>
        <p:spPr>
          <a:xfrm flipH="1">
            <a:off x="4023617" y="7147947"/>
            <a:ext cx="1270001" cy="1"/>
          </a:xfrm>
          <a:prstGeom prst="line">
            <a:avLst/>
          </a:prstGeom>
          <a:ln w="76200">
            <a:solidFill>
              <a:srgbClr val="41414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819" name="Line"/>
          <p:cNvSpPr/>
          <p:nvPr/>
        </p:nvSpPr>
        <p:spPr>
          <a:xfrm flipH="1">
            <a:off x="8305469" y="7147947"/>
            <a:ext cx="1270001" cy="1"/>
          </a:xfrm>
          <a:prstGeom prst="line">
            <a:avLst/>
          </a:prstGeom>
          <a:ln w="76200">
            <a:solidFill>
              <a:srgbClr val="41414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820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41700" y="8575852"/>
            <a:ext cx="6121400" cy="906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Solve th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Solve the Problem</a:t>
            </a:r>
          </a:p>
        </p:txBody>
      </p:sp>
      <p:pic>
        <p:nvPicPr>
          <p:cNvPr id="28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1500" y="2940050"/>
            <a:ext cx="4241800" cy="119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3309" y="4489450"/>
            <a:ext cx="1879601" cy="77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8500" y="5619750"/>
            <a:ext cx="3987800" cy="72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35600" y="6699250"/>
            <a:ext cx="2133600" cy="677673"/>
          </a:xfrm>
          <a:prstGeom prst="rect">
            <a:avLst/>
          </a:prstGeom>
          <a:ln w="12700">
            <a:miter lim="400000"/>
          </a:ln>
        </p:spPr>
      </p:pic>
      <p:sp>
        <p:nvSpPr>
          <p:cNvPr id="2827" name="where"/>
          <p:cNvSpPr txBox="1"/>
          <p:nvPr/>
        </p:nvSpPr>
        <p:spPr>
          <a:xfrm>
            <a:off x="5816265" y="4502149"/>
            <a:ext cx="1372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where</a:t>
            </a:r>
          </a:p>
        </p:txBody>
      </p:sp>
      <p:sp>
        <p:nvSpPr>
          <p:cNvPr id="2828" name="where"/>
          <p:cNvSpPr txBox="1"/>
          <p:nvPr/>
        </p:nvSpPr>
        <p:spPr>
          <a:xfrm>
            <a:off x="5816265" y="7537449"/>
            <a:ext cx="1372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where</a:t>
            </a:r>
          </a:p>
        </p:txBody>
      </p:sp>
      <p:sp>
        <p:nvSpPr>
          <p:cNvPr id="2829" name="are the normals of the opposite faces…"/>
          <p:cNvSpPr txBox="1"/>
          <p:nvPr/>
        </p:nvSpPr>
        <p:spPr>
          <a:xfrm>
            <a:off x="4332858" y="8070850"/>
            <a:ext cx="760050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are the normals of the opposite faces</a:t>
            </a:r>
          </a:p>
          <a:p>
            <a:pPr>
              <a:defRPr sz="3600"/>
            </a:pPr>
            <a:r>
              <a:t>in rest space</a:t>
            </a:r>
          </a:p>
        </p:txBody>
      </p:sp>
      <p:pic>
        <p:nvPicPr>
          <p:cNvPr id="283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53523" y="7708449"/>
            <a:ext cx="647701" cy="537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0" grpId="4"/>
      <p:bldP build="whole" bldLvl="1" animBg="1" rev="0" advAuto="0" spid="2829" grpId="5"/>
      <p:bldP build="whole" bldLvl="1" animBg="1" rev="0" advAuto="0" spid="2828" grpId="3"/>
      <p:bldP build="whole" bldLvl="1" animBg="1" rev="0" advAuto="0" spid="2826" grpId="2"/>
      <p:bldP build="whole" bldLvl="1" animBg="1" rev="0" advAuto="0" spid="2825" grpId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IV. Temporal Integ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IV. Temporal Integration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Explicit Integ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Explicit Integration</a:t>
            </a:r>
          </a:p>
        </p:txBody>
      </p:sp>
      <p:pic>
        <p:nvPicPr>
          <p:cNvPr id="28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400" y="5010493"/>
            <a:ext cx="6858000" cy="741173"/>
          </a:xfrm>
          <a:prstGeom prst="rect">
            <a:avLst/>
          </a:prstGeom>
          <a:ln w="12700">
            <a:miter lim="400000"/>
          </a:ln>
        </p:spPr>
      </p:pic>
      <p:sp>
        <p:nvSpPr>
          <p:cNvPr id="2836" name="Explicit formula for (t+1)…"/>
          <p:cNvSpPr txBox="1"/>
          <p:nvPr/>
        </p:nvSpPr>
        <p:spPr>
          <a:xfrm>
            <a:off x="2643770" y="3009420"/>
            <a:ext cx="771726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Explicit formula for (</a:t>
            </a:r>
            <a:r>
              <a:rPr i="1"/>
              <a:t>t+</a:t>
            </a:r>
            <a:r>
              <a:t>1) </a:t>
            </a:r>
          </a:p>
          <a:p>
            <a:pPr>
              <a:defRPr sz="3600"/>
            </a:pPr>
            <a:r>
              <a:t>in terms of quantities known at time </a:t>
            </a:r>
            <a:r>
              <a:rPr i="1"/>
              <a:t>t</a:t>
            </a:r>
          </a:p>
        </p:txBody>
      </p:sp>
      <p:sp>
        <p:nvSpPr>
          <p:cNvPr id="2837" name="Note: everything on the right hand side…"/>
          <p:cNvSpPr txBox="1"/>
          <p:nvPr/>
        </p:nvSpPr>
        <p:spPr>
          <a:xfrm>
            <a:off x="2390167" y="6431938"/>
            <a:ext cx="822446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Note: everything on the right hand side</a:t>
            </a:r>
          </a:p>
          <a:p>
            <a:pPr>
              <a:defRPr sz="3600"/>
            </a:pPr>
            <a:r>
              <a:t>is evaluated at time </a:t>
            </a:r>
            <a:r>
              <a:rPr i="1"/>
              <a:t>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Choose Your Integration Scheme Wisely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Choose Your Integration Scheme Wisely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Trapezoidal Rule vs. Midpoint Meth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1400"/>
              </a:spcBef>
              <a:defRPr sz="6510"/>
            </a:lvl1pPr>
          </a:lstStyle>
          <a:p>
            <a:pPr/>
            <a:r>
              <a:t>Trapezoidal Rule vs. Midpoint Method</a:t>
            </a:r>
          </a:p>
        </p:txBody>
      </p:sp>
      <p:grpSp>
        <p:nvGrpSpPr>
          <p:cNvPr id="2852" name="Group"/>
          <p:cNvGrpSpPr/>
          <p:nvPr/>
        </p:nvGrpSpPr>
        <p:grpSpPr>
          <a:xfrm>
            <a:off x="3644900" y="2324111"/>
            <a:ext cx="5715000" cy="2730014"/>
            <a:chOff x="0" y="11"/>
            <a:chExt cx="5715000" cy="2730012"/>
          </a:xfrm>
        </p:grpSpPr>
        <p:sp>
          <p:nvSpPr>
            <p:cNvPr id="2842" name="Rectangle"/>
            <p:cNvSpPr/>
            <p:nvPr/>
          </p:nvSpPr>
          <p:spPr>
            <a:xfrm>
              <a:off x="0" y="1478884"/>
              <a:ext cx="634692" cy="1249377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43" name="Line"/>
            <p:cNvSpPr/>
            <p:nvPr/>
          </p:nvSpPr>
          <p:spPr>
            <a:xfrm>
              <a:off x="0" y="11"/>
              <a:ext cx="5715000" cy="14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6" fill="norm" stroke="1" extrusionOk="0">
                  <a:moveTo>
                    <a:pt x="0" y="21186"/>
                  </a:moveTo>
                  <a:cubicBezTo>
                    <a:pt x="472" y="16983"/>
                    <a:pt x="1251" y="13384"/>
                    <a:pt x="2245" y="10820"/>
                  </a:cubicBezTo>
                  <a:cubicBezTo>
                    <a:pt x="2778" y="9445"/>
                    <a:pt x="3386" y="8380"/>
                    <a:pt x="4026" y="8651"/>
                  </a:cubicBezTo>
                  <a:cubicBezTo>
                    <a:pt x="4619" y="8903"/>
                    <a:pt x="5180" y="10330"/>
                    <a:pt x="5767" y="9759"/>
                  </a:cubicBezTo>
                  <a:cubicBezTo>
                    <a:pt x="6433" y="9111"/>
                    <a:pt x="6725" y="6430"/>
                    <a:pt x="7111" y="4283"/>
                  </a:cubicBezTo>
                  <a:cubicBezTo>
                    <a:pt x="7468" y="2305"/>
                    <a:pt x="7948" y="717"/>
                    <a:pt x="8545" y="726"/>
                  </a:cubicBezTo>
                  <a:cubicBezTo>
                    <a:pt x="9153" y="736"/>
                    <a:pt x="9666" y="2454"/>
                    <a:pt x="10052" y="4483"/>
                  </a:cubicBezTo>
                  <a:cubicBezTo>
                    <a:pt x="10563" y="7165"/>
                    <a:pt x="11018" y="10445"/>
                    <a:pt x="11882" y="10757"/>
                  </a:cubicBezTo>
                  <a:cubicBezTo>
                    <a:pt x="12941" y="11139"/>
                    <a:pt x="13552" y="7002"/>
                    <a:pt x="14194" y="3673"/>
                  </a:cubicBezTo>
                  <a:cubicBezTo>
                    <a:pt x="14617" y="1481"/>
                    <a:pt x="15210" y="-414"/>
                    <a:pt x="15892" y="79"/>
                  </a:cubicBezTo>
                  <a:cubicBezTo>
                    <a:pt x="16803" y="737"/>
                    <a:pt x="17038" y="4843"/>
                    <a:pt x="17610" y="7502"/>
                  </a:cubicBezTo>
                  <a:cubicBezTo>
                    <a:pt x="18653" y="12356"/>
                    <a:pt x="20621" y="12143"/>
                    <a:pt x="21600" y="7152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844" name="Rectangle"/>
            <p:cNvSpPr/>
            <p:nvPr/>
          </p:nvSpPr>
          <p:spPr>
            <a:xfrm>
              <a:off x="634691" y="729997"/>
              <a:ext cx="634693" cy="1998264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45" name="Rectangle"/>
            <p:cNvSpPr/>
            <p:nvPr/>
          </p:nvSpPr>
          <p:spPr>
            <a:xfrm>
              <a:off x="1269383" y="655024"/>
              <a:ext cx="634693" cy="2073460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46" name="Rectangle"/>
            <p:cNvSpPr/>
            <p:nvPr/>
          </p:nvSpPr>
          <p:spPr>
            <a:xfrm>
              <a:off x="1904075" y="267688"/>
              <a:ext cx="634693" cy="2460573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47" name="Rectangle"/>
            <p:cNvSpPr/>
            <p:nvPr/>
          </p:nvSpPr>
          <p:spPr>
            <a:xfrm>
              <a:off x="2538767" y="177096"/>
              <a:ext cx="634693" cy="2551165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48" name="Rectangle"/>
            <p:cNvSpPr/>
            <p:nvPr/>
          </p:nvSpPr>
          <p:spPr>
            <a:xfrm>
              <a:off x="3173459" y="743438"/>
              <a:ext cx="634693" cy="1986587"/>
            </a:xfrm>
            <a:prstGeom prst="rect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49" name="Rectangle"/>
            <p:cNvSpPr/>
            <p:nvPr/>
          </p:nvSpPr>
          <p:spPr>
            <a:xfrm>
              <a:off x="3808151" y="177096"/>
              <a:ext cx="634693" cy="2551165"/>
            </a:xfrm>
            <a:prstGeom prst="rect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0" name="Rectangle"/>
            <p:cNvSpPr/>
            <p:nvPr/>
          </p:nvSpPr>
          <p:spPr>
            <a:xfrm>
              <a:off x="4442843" y="177096"/>
              <a:ext cx="634693" cy="2551165"/>
            </a:xfrm>
            <a:prstGeom prst="rect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1" name="Rectangle"/>
            <p:cNvSpPr/>
            <p:nvPr/>
          </p:nvSpPr>
          <p:spPr>
            <a:xfrm>
              <a:off x="5077535" y="768078"/>
              <a:ext cx="634692" cy="1957555"/>
            </a:xfrm>
            <a:prstGeom prst="rect">
              <a:avLst/>
            </a:prstGeom>
            <a:blipFill rotWithShape="1">
              <a:blip r:embed="rId10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grpSp>
        <p:nvGrpSpPr>
          <p:cNvPr id="2863" name="Group"/>
          <p:cNvGrpSpPr/>
          <p:nvPr/>
        </p:nvGrpSpPr>
        <p:grpSpPr>
          <a:xfrm>
            <a:off x="6788894" y="5983723"/>
            <a:ext cx="5715001" cy="2728473"/>
            <a:chOff x="0" y="11"/>
            <a:chExt cx="5715000" cy="2728472"/>
          </a:xfrm>
        </p:grpSpPr>
        <p:sp>
          <p:nvSpPr>
            <p:cNvPr id="2853" name="Rectangle"/>
            <p:cNvSpPr/>
            <p:nvPr/>
          </p:nvSpPr>
          <p:spPr>
            <a:xfrm>
              <a:off x="0" y="1005046"/>
              <a:ext cx="634692" cy="1723215"/>
            </a:xfrm>
            <a:prstGeom prst="rect">
              <a:avLst/>
            </a:prstGeom>
            <a:blipFill rotWithShape="1">
              <a:blip r:embed="rId11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4" name="Line"/>
            <p:cNvSpPr/>
            <p:nvPr/>
          </p:nvSpPr>
          <p:spPr>
            <a:xfrm>
              <a:off x="0" y="11"/>
              <a:ext cx="5715000" cy="14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6" fill="norm" stroke="1" extrusionOk="0">
                  <a:moveTo>
                    <a:pt x="0" y="21186"/>
                  </a:moveTo>
                  <a:cubicBezTo>
                    <a:pt x="472" y="16983"/>
                    <a:pt x="1251" y="13384"/>
                    <a:pt x="2245" y="10820"/>
                  </a:cubicBezTo>
                  <a:cubicBezTo>
                    <a:pt x="2778" y="9445"/>
                    <a:pt x="3386" y="8380"/>
                    <a:pt x="4026" y="8651"/>
                  </a:cubicBezTo>
                  <a:cubicBezTo>
                    <a:pt x="4619" y="8903"/>
                    <a:pt x="5180" y="10330"/>
                    <a:pt x="5767" y="9759"/>
                  </a:cubicBezTo>
                  <a:cubicBezTo>
                    <a:pt x="6433" y="9111"/>
                    <a:pt x="6725" y="6430"/>
                    <a:pt x="7111" y="4283"/>
                  </a:cubicBezTo>
                  <a:cubicBezTo>
                    <a:pt x="7468" y="2305"/>
                    <a:pt x="7948" y="717"/>
                    <a:pt x="8545" y="726"/>
                  </a:cubicBezTo>
                  <a:cubicBezTo>
                    <a:pt x="9153" y="736"/>
                    <a:pt x="9666" y="2454"/>
                    <a:pt x="10052" y="4483"/>
                  </a:cubicBezTo>
                  <a:cubicBezTo>
                    <a:pt x="10563" y="7165"/>
                    <a:pt x="11018" y="10445"/>
                    <a:pt x="11882" y="10757"/>
                  </a:cubicBezTo>
                  <a:cubicBezTo>
                    <a:pt x="12941" y="11139"/>
                    <a:pt x="13552" y="7002"/>
                    <a:pt x="14194" y="3673"/>
                  </a:cubicBezTo>
                  <a:cubicBezTo>
                    <a:pt x="14617" y="1481"/>
                    <a:pt x="15210" y="-414"/>
                    <a:pt x="15892" y="79"/>
                  </a:cubicBezTo>
                  <a:cubicBezTo>
                    <a:pt x="16803" y="737"/>
                    <a:pt x="17038" y="4843"/>
                    <a:pt x="17610" y="7502"/>
                  </a:cubicBezTo>
                  <a:cubicBezTo>
                    <a:pt x="18653" y="12356"/>
                    <a:pt x="20621" y="12143"/>
                    <a:pt x="21600" y="7152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855" name="Rectangle"/>
            <p:cNvSpPr/>
            <p:nvPr/>
          </p:nvSpPr>
          <p:spPr>
            <a:xfrm>
              <a:off x="634691" y="596860"/>
              <a:ext cx="634693" cy="2131401"/>
            </a:xfrm>
            <a:prstGeom prst="rect">
              <a:avLst/>
            </a:prstGeom>
            <a:blipFill rotWithShape="1">
              <a:blip r:embed="rId1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6" name="Rectangle"/>
            <p:cNvSpPr/>
            <p:nvPr/>
          </p:nvSpPr>
          <p:spPr>
            <a:xfrm>
              <a:off x="1269383" y="672676"/>
              <a:ext cx="634693" cy="2055808"/>
            </a:xfrm>
            <a:prstGeom prst="rect">
              <a:avLst/>
            </a:prstGeom>
            <a:blipFill rotWithShape="1">
              <a:blip r:embed="rId13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7" name="Rectangle"/>
            <p:cNvSpPr/>
            <p:nvPr/>
          </p:nvSpPr>
          <p:spPr>
            <a:xfrm>
              <a:off x="1904075" y="53876"/>
              <a:ext cx="634693" cy="2674385"/>
            </a:xfrm>
            <a:prstGeom prst="rect">
              <a:avLst/>
            </a:prstGeom>
            <a:blipFill rotWithShape="1">
              <a:blip r:embed="rId14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8" name="Rectangle"/>
            <p:cNvSpPr/>
            <p:nvPr/>
          </p:nvSpPr>
          <p:spPr>
            <a:xfrm>
              <a:off x="2538767" y="596860"/>
              <a:ext cx="634693" cy="2131401"/>
            </a:xfrm>
            <a:prstGeom prst="rect">
              <a:avLst/>
            </a:prstGeom>
            <a:blipFill rotWithShape="1">
              <a:blip r:embed="rId15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59" name="Rectangle"/>
            <p:cNvSpPr/>
            <p:nvPr/>
          </p:nvSpPr>
          <p:spPr>
            <a:xfrm>
              <a:off x="3173459" y="596860"/>
              <a:ext cx="634693" cy="2131401"/>
            </a:xfrm>
            <a:prstGeom prst="rect">
              <a:avLst/>
            </a:prstGeom>
            <a:blipFill rotWithShape="1">
              <a:blip r:embed="rId16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0" name="Rectangle"/>
            <p:cNvSpPr/>
            <p:nvPr/>
          </p:nvSpPr>
          <p:spPr>
            <a:xfrm>
              <a:off x="3808151" y="3721"/>
              <a:ext cx="634693" cy="2724540"/>
            </a:xfrm>
            <a:prstGeom prst="rect">
              <a:avLst/>
            </a:prstGeom>
            <a:blipFill rotWithShape="1">
              <a:blip r:embed="rId17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1" name="Rectangle"/>
            <p:cNvSpPr/>
            <p:nvPr/>
          </p:nvSpPr>
          <p:spPr>
            <a:xfrm>
              <a:off x="4442843" y="596860"/>
              <a:ext cx="634693" cy="2131401"/>
            </a:xfrm>
            <a:prstGeom prst="rect">
              <a:avLst/>
            </a:prstGeom>
            <a:blipFill rotWithShape="1">
              <a:blip r:embed="rId18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2" name="Rectangle"/>
            <p:cNvSpPr/>
            <p:nvPr/>
          </p:nvSpPr>
          <p:spPr>
            <a:xfrm>
              <a:off x="5077535" y="738575"/>
              <a:ext cx="634692" cy="1987058"/>
            </a:xfrm>
            <a:prstGeom prst="rect">
              <a:avLst/>
            </a:prstGeom>
            <a:blipFill rotWithShape="1">
              <a:blip r:embed="rId19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grpSp>
        <p:nvGrpSpPr>
          <p:cNvPr id="2874" name="Group"/>
          <p:cNvGrpSpPr/>
          <p:nvPr/>
        </p:nvGrpSpPr>
        <p:grpSpPr>
          <a:xfrm>
            <a:off x="500905" y="5983723"/>
            <a:ext cx="5715001" cy="2728473"/>
            <a:chOff x="0" y="11"/>
            <a:chExt cx="5715000" cy="2728472"/>
          </a:xfrm>
        </p:grpSpPr>
        <p:sp>
          <p:nvSpPr>
            <p:cNvPr id="2864" name="Shape"/>
            <p:cNvSpPr/>
            <p:nvPr/>
          </p:nvSpPr>
          <p:spPr>
            <a:xfrm>
              <a:off x="0" y="731286"/>
              <a:ext cx="636130" cy="199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86"/>
                  </a:moveTo>
                  <a:lnTo>
                    <a:pt x="21600" y="0"/>
                  </a:lnTo>
                  <a:lnTo>
                    <a:pt x="21551" y="21600"/>
                  </a:lnTo>
                  <a:lnTo>
                    <a:pt x="0" y="21600"/>
                  </a:lnTo>
                  <a:lnTo>
                    <a:pt x="0" y="8086"/>
                  </a:lnTo>
                  <a:close/>
                </a:path>
              </a:pathLst>
            </a:custGeom>
            <a:blipFill rotWithShape="1">
              <a:blip r:embed="rId20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5" name="Line"/>
            <p:cNvSpPr/>
            <p:nvPr/>
          </p:nvSpPr>
          <p:spPr>
            <a:xfrm>
              <a:off x="0" y="11"/>
              <a:ext cx="5715000" cy="147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6" fill="norm" stroke="1" extrusionOk="0">
                  <a:moveTo>
                    <a:pt x="0" y="21186"/>
                  </a:moveTo>
                  <a:cubicBezTo>
                    <a:pt x="472" y="16983"/>
                    <a:pt x="1251" y="13384"/>
                    <a:pt x="2245" y="10820"/>
                  </a:cubicBezTo>
                  <a:cubicBezTo>
                    <a:pt x="2778" y="9445"/>
                    <a:pt x="3386" y="8380"/>
                    <a:pt x="4026" y="8651"/>
                  </a:cubicBezTo>
                  <a:cubicBezTo>
                    <a:pt x="4619" y="8903"/>
                    <a:pt x="5180" y="10330"/>
                    <a:pt x="5767" y="9759"/>
                  </a:cubicBezTo>
                  <a:cubicBezTo>
                    <a:pt x="6433" y="9111"/>
                    <a:pt x="6725" y="6430"/>
                    <a:pt x="7111" y="4283"/>
                  </a:cubicBezTo>
                  <a:cubicBezTo>
                    <a:pt x="7468" y="2305"/>
                    <a:pt x="7948" y="717"/>
                    <a:pt x="8545" y="726"/>
                  </a:cubicBezTo>
                  <a:cubicBezTo>
                    <a:pt x="9153" y="736"/>
                    <a:pt x="9666" y="2454"/>
                    <a:pt x="10052" y="4483"/>
                  </a:cubicBezTo>
                  <a:cubicBezTo>
                    <a:pt x="10563" y="7165"/>
                    <a:pt x="11018" y="10445"/>
                    <a:pt x="11882" y="10757"/>
                  </a:cubicBezTo>
                  <a:cubicBezTo>
                    <a:pt x="12941" y="11139"/>
                    <a:pt x="13552" y="7002"/>
                    <a:pt x="14194" y="3673"/>
                  </a:cubicBezTo>
                  <a:cubicBezTo>
                    <a:pt x="14617" y="1481"/>
                    <a:pt x="15210" y="-414"/>
                    <a:pt x="15892" y="79"/>
                  </a:cubicBezTo>
                  <a:cubicBezTo>
                    <a:pt x="16803" y="737"/>
                    <a:pt x="17038" y="4843"/>
                    <a:pt x="17610" y="7502"/>
                  </a:cubicBezTo>
                  <a:cubicBezTo>
                    <a:pt x="18653" y="12356"/>
                    <a:pt x="20621" y="12143"/>
                    <a:pt x="21600" y="7152"/>
                  </a:cubicBezTo>
                </a:path>
              </a:pathLst>
            </a:cu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2866" name="Shape"/>
            <p:cNvSpPr/>
            <p:nvPr/>
          </p:nvSpPr>
          <p:spPr>
            <a:xfrm>
              <a:off x="634691" y="654280"/>
              <a:ext cx="637296" cy="2073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89"/>
                  </a:moveTo>
                  <a:lnTo>
                    <a:pt x="21600" y="0"/>
                  </a:lnTo>
                  <a:lnTo>
                    <a:pt x="21512" y="21600"/>
                  </a:lnTo>
                  <a:lnTo>
                    <a:pt x="0" y="21600"/>
                  </a:lnTo>
                  <a:lnTo>
                    <a:pt x="0" y="789"/>
                  </a:lnTo>
                  <a:close/>
                </a:path>
              </a:pathLst>
            </a:custGeom>
            <a:blipFill rotWithShape="1">
              <a:blip r:embed="rId21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7" name="Shape"/>
            <p:cNvSpPr/>
            <p:nvPr/>
          </p:nvSpPr>
          <p:spPr>
            <a:xfrm>
              <a:off x="1269383" y="267093"/>
              <a:ext cx="642552" cy="2461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404"/>
                  </a:moveTo>
                  <a:lnTo>
                    <a:pt x="21600" y="0"/>
                  </a:lnTo>
                  <a:lnTo>
                    <a:pt x="21336" y="21600"/>
                  </a:lnTo>
                  <a:lnTo>
                    <a:pt x="0" y="21600"/>
                  </a:lnTo>
                  <a:lnTo>
                    <a:pt x="0" y="3404"/>
                  </a:lnTo>
                  <a:close/>
                </a:path>
              </a:pathLst>
            </a:custGeom>
            <a:blipFill rotWithShape="1">
              <a:blip r:embed="rId22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8" name="Shape"/>
            <p:cNvSpPr/>
            <p:nvPr/>
          </p:nvSpPr>
          <p:spPr>
            <a:xfrm>
              <a:off x="1904075" y="182228"/>
              <a:ext cx="636949" cy="25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25"/>
                  </a:moveTo>
                  <a:lnTo>
                    <a:pt x="21600" y="0"/>
                  </a:lnTo>
                  <a:lnTo>
                    <a:pt x="21523" y="21600"/>
                  </a:lnTo>
                  <a:lnTo>
                    <a:pt x="0" y="21600"/>
                  </a:lnTo>
                  <a:lnTo>
                    <a:pt x="0" y="725"/>
                  </a:lnTo>
                  <a:close/>
                </a:path>
              </a:pathLst>
            </a:custGeom>
            <a:blipFill rotWithShape="1">
              <a:blip r:embed="rId23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69" name="Shape"/>
            <p:cNvSpPr/>
            <p:nvPr/>
          </p:nvSpPr>
          <p:spPr>
            <a:xfrm>
              <a:off x="2538767" y="177096"/>
              <a:ext cx="634693" cy="255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04" y="496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70" name="Shape"/>
            <p:cNvSpPr/>
            <p:nvPr/>
          </p:nvSpPr>
          <p:spPr>
            <a:xfrm>
              <a:off x="3173459" y="174765"/>
              <a:ext cx="644883" cy="2553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" y="4900"/>
                  </a:moveTo>
                  <a:lnTo>
                    <a:pt x="21600" y="0"/>
                  </a:lnTo>
                  <a:lnTo>
                    <a:pt x="21259" y="21600"/>
                  </a:lnTo>
                  <a:lnTo>
                    <a:pt x="0" y="21600"/>
                  </a:lnTo>
                  <a:lnTo>
                    <a:pt x="38" y="4900"/>
                  </a:lnTo>
                  <a:close/>
                </a:path>
              </a:pathLst>
            </a:custGeom>
            <a:blipFill rotWithShape="1">
              <a:blip r:embed="rId25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71" name="Rectangle"/>
            <p:cNvSpPr/>
            <p:nvPr/>
          </p:nvSpPr>
          <p:spPr>
            <a:xfrm>
              <a:off x="3808151" y="177096"/>
              <a:ext cx="634693" cy="2551165"/>
            </a:xfrm>
            <a:prstGeom prst="rect">
              <a:avLst/>
            </a:prstGeom>
            <a:blipFill rotWithShape="1">
              <a:blip r:embed="rId26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72" name="Shape"/>
            <p:cNvSpPr/>
            <p:nvPr/>
          </p:nvSpPr>
          <p:spPr>
            <a:xfrm>
              <a:off x="4442843" y="177096"/>
              <a:ext cx="637420" cy="255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5024"/>
                  </a:lnTo>
                  <a:lnTo>
                    <a:pt x="21508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873" name="Shape"/>
            <p:cNvSpPr/>
            <p:nvPr/>
          </p:nvSpPr>
          <p:spPr>
            <a:xfrm>
              <a:off x="5077535" y="512144"/>
              <a:ext cx="634692" cy="221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497"/>
                  </a:moveTo>
                  <a:lnTo>
                    <a:pt x="2150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2497"/>
                  </a:lnTo>
                  <a:close/>
                </a:path>
              </a:pathLst>
            </a:custGeom>
            <a:blipFill rotWithShape="1">
              <a:blip r:embed="rId28"/>
              <a:srcRect l="0" t="0" r="0" b="0"/>
              <a:stretch>
                <a:fillRect/>
              </a:stretch>
            </a:blip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2875" name="Forward Euler"/>
          <p:cNvSpPr txBox="1"/>
          <p:nvPr/>
        </p:nvSpPr>
        <p:spPr>
          <a:xfrm>
            <a:off x="4971181" y="5028720"/>
            <a:ext cx="30624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Forward Euler</a:t>
            </a:r>
          </a:p>
        </p:txBody>
      </p:sp>
      <p:sp>
        <p:nvSpPr>
          <p:cNvPr id="2876" name="Trapezoidal Rule"/>
          <p:cNvSpPr txBox="1"/>
          <p:nvPr/>
        </p:nvSpPr>
        <p:spPr>
          <a:xfrm>
            <a:off x="1580393" y="8749340"/>
            <a:ext cx="355602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Trapezoidal Rule</a:t>
            </a:r>
          </a:p>
        </p:txBody>
      </p:sp>
      <p:sp>
        <p:nvSpPr>
          <p:cNvPr id="2877" name="Midpoint Method"/>
          <p:cNvSpPr txBox="1"/>
          <p:nvPr/>
        </p:nvSpPr>
        <p:spPr>
          <a:xfrm>
            <a:off x="7775624" y="8749340"/>
            <a:ext cx="374154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Midpoint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9" name="Trapazoidal Rule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Trapazoidal Rule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19" y="744372"/>
            <a:ext cx="12909762" cy="8264856"/>
          </a:xfrm>
          <a:prstGeom prst="rect">
            <a:avLst/>
          </a:prstGeom>
          <a:ln w="12700">
            <a:miter lim="400000"/>
          </a:ln>
        </p:spPr>
      </p:pic>
      <p:sp>
        <p:nvSpPr>
          <p:cNvPr id="2882" name="Circle"/>
          <p:cNvSpPr/>
          <p:nvPr/>
        </p:nvSpPr>
        <p:spPr>
          <a:xfrm>
            <a:off x="2806700" y="3352800"/>
            <a:ext cx="570707" cy="570707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883" name="Line"/>
          <p:cNvSpPr/>
          <p:nvPr/>
        </p:nvSpPr>
        <p:spPr>
          <a:xfrm>
            <a:off x="3103572" y="3675254"/>
            <a:ext cx="1391095" cy="50113"/>
          </a:xfrm>
          <a:prstGeom prst="line">
            <a:avLst/>
          </a:pr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884" name="Line"/>
          <p:cNvSpPr/>
          <p:nvPr/>
        </p:nvSpPr>
        <p:spPr>
          <a:xfrm>
            <a:off x="4441327" y="3733834"/>
            <a:ext cx="1657806" cy="1254809"/>
          </a:xfrm>
          <a:prstGeom prst="line">
            <a:avLst/>
          </a:prstGeom>
          <a:ln w="50800">
            <a:solidFill>
              <a:srgbClr val="FFA9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885" name="Line"/>
          <p:cNvSpPr/>
          <p:nvPr/>
        </p:nvSpPr>
        <p:spPr>
          <a:xfrm>
            <a:off x="3095568" y="3670335"/>
            <a:ext cx="1547514" cy="615946"/>
          </a:xfrm>
          <a:prstGeom prst="line">
            <a:avLst/>
          </a:prstGeom>
          <a:ln w="508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886" name="Average"/>
          <p:cNvSpPr txBox="1"/>
          <p:nvPr/>
        </p:nvSpPr>
        <p:spPr>
          <a:xfrm>
            <a:off x="5608538" y="558799"/>
            <a:ext cx="178772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Average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6" grpId="3"/>
      <p:bldP build="whole" bldLvl="1" animBg="1" rev="0" advAuto="0" spid="2884" grpId="2"/>
      <p:bldP build="whole" bldLvl="1" animBg="1" rev="0" advAuto="0" spid="2883" grpId="1"/>
      <p:bldP build="whole" bldLvl="1" animBg="1" rev="0" advAuto="0" spid="2885" grpId="5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" name="Midpoint Method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Midpoint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19" y="744372"/>
            <a:ext cx="12909762" cy="8264856"/>
          </a:xfrm>
          <a:prstGeom prst="rect">
            <a:avLst/>
          </a:prstGeom>
          <a:ln w="12700">
            <a:miter lim="400000"/>
          </a:ln>
        </p:spPr>
      </p:pic>
      <p:sp>
        <p:nvSpPr>
          <p:cNvPr id="2891" name="Circle"/>
          <p:cNvSpPr/>
          <p:nvPr/>
        </p:nvSpPr>
        <p:spPr>
          <a:xfrm>
            <a:off x="2806700" y="3352800"/>
            <a:ext cx="570707" cy="570707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892" name="Line"/>
          <p:cNvSpPr/>
          <p:nvPr/>
        </p:nvSpPr>
        <p:spPr>
          <a:xfrm>
            <a:off x="3103572" y="3675253"/>
            <a:ext cx="745625" cy="33724"/>
          </a:xfrm>
          <a:prstGeom prst="line">
            <a:avLst/>
          </a:prstGeom>
          <a:ln w="50800">
            <a:solidFill>
              <a:srgbClr val="414141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893" name="Line"/>
          <p:cNvSpPr/>
          <p:nvPr/>
        </p:nvSpPr>
        <p:spPr>
          <a:xfrm>
            <a:off x="3891976" y="3703315"/>
            <a:ext cx="1351836" cy="359698"/>
          </a:xfrm>
          <a:prstGeom prst="line">
            <a:avLst/>
          </a:prstGeom>
          <a:ln w="50800">
            <a:solidFill>
              <a:srgbClr val="FFA9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894" name="Line"/>
          <p:cNvSpPr/>
          <p:nvPr/>
        </p:nvSpPr>
        <p:spPr>
          <a:xfrm>
            <a:off x="3103390" y="3677915"/>
            <a:ext cx="1351836" cy="359698"/>
          </a:xfrm>
          <a:prstGeom prst="line">
            <a:avLst/>
          </a:prstGeom>
          <a:ln w="508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895" name="Line"/>
          <p:cNvSpPr/>
          <p:nvPr/>
        </p:nvSpPr>
        <p:spPr>
          <a:xfrm>
            <a:off x="3103572" y="3675254"/>
            <a:ext cx="1391095" cy="50113"/>
          </a:xfrm>
          <a:prstGeom prst="lin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4" grpId="4"/>
      <p:bldP build="whole" bldLvl="1" animBg="1" rev="0" advAuto="0" spid="2895" grpId="1"/>
      <p:bldP build="whole" bldLvl="1" animBg="1" rev="0" advAuto="0" spid="2892" grpId="2"/>
      <p:bldP build="whole" bldLvl="1" animBg="1" rev="0" advAuto="0" spid="2893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pr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Springs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0850" y="3979574"/>
            <a:ext cx="1943100" cy="584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`"/>
          <p:cNvSpPr/>
          <p:nvPr/>
        </p:nvSpPr>
        <p:spPr>
          <a:xfrm rot="12756768">
            <a:off x="9506340" y="40049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259" name="Circle"/>
          <p:cNvSpPr/>
          <p:nvPr/>
        </p:nvSpPr>
        <p:spPr>
          <a:xfrm>
            <a:off x="9421863" y="32321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  <a:alpha val="321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0" name="Circle"/>
          <p:cNvSpPr/>
          <p:nvPr/>
        </p:nvSpPr>
        <p:spPr>
          <a:xfrm>
            <a:off x="11390363" y="46799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9400" y="3982194"/>
            <a:ext cx="2286000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non-zero rest length?"/>
          <p:cNvSpPr txBox="1"/>
          <p:nvPr/>
        </p:nvSpPr>
        <p:spPr>
          <a:xfrm>
            <a:off x="4316524" y="5173746"/>
            <a:ext cx="437175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non-zero rest length?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81450" y="6494919"/>
            <a:ext cx="5041900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2450" y="5067300"/>
            <a:ext cx="4279900" cy="121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3"/>
      <p:bldP build="whole" bldLvl="1" animBg="1" rev="0" advAuto="0" spid="262" grpId="4"/>
      <p:bldP build="whole" bldLvl="1" animBg="1" rev="0" advAuto="0" spid="263" grpId="6"/>
      <p:bldP build="whole" bldLvl="1" animBg="1" rev="0" advAuto="0" spid="264" grpId="5"/>
      <p:bldP build="whole" bldLvl="1" animBg="1" rev="0" advAuto="0" spid="257" grpId="1"/>
      <p:bldP build="whole" bldLvl="1" animBg="1" rev="0" advAuto="0" spid="261" grpId="2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Both second-order Runge-Kutta methods (same accuracy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Both second-order Runge-Kutta methods (same accuracy)</a:t>
            </a:r>
          </a:p>
          <a:p>
            <a:pPr/>
            <a:r>
              <a:t>Very different behavior</a:t>
            </a:r>
          </a:p>
          <a:p>
            <a:pPr lvl="1"/>
            <a:r>
              <a:t>Trapezoidal rule is smoother, more damped looking</a:t>
            </a:r>
          </a:p>
          <a:p>
            <a:pPr lvl="1"/>
            <a:r>
              <a:t>Midpoint Method keeps more energy, but can be noisy/aliased</a:t>
            </a:r>
          </a:p>
        </p:txBody>
      </p:sp>
      <p:sp>
        <p:nvSpPr>
          <p:cNvPr id="2898" name="Trapezoidal Rule vs. Midpoint Method"/>
          <p:cNvSpPr txBox="1"/>
          <p:nvPr/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43305">
              <a:lnSpc>
                <a:spcPct val="90000"/>
              </a:lnSpc>
              <a:spcBef>
                <a:spcPts val="1400"/>
              </a:spcBef>
              <a:defRPr sz="651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/>
            <a:r>
              <a:t>Trapezoidal Rule vs. Midpoint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0" name="Position Updates for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Position Updates for</a:t>
            </a:r>
          </a:p>
        </p:txBody>
      </p:sp>
      <p:pic>
        <p:nvPicPr>
          <p:cNvPr id="29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8350" y="4997450"/>
            <a:ext cx="3848100" cy="138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Three Position Upd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Three Position Updates</a:t>
            </a:r>
          </a:p>
        </p:txBody>
      </p:sp>
      <p:pic>
        <p:nvPicPr>
          <p:cNvPr id="29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0900" y="2924716"/>
            <a:ext cx="6223000" cy="741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6900" y="4814984"/>
            <a:ext cx="9271000" cy="830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38450" y="6794152"/>
            <a:ext cx="7327900" cy="741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“Stiff” Probl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“Stiff” Problems</a:t>
            </a:r>
          </a:p>
        </p:txBody>
      </p:sp>
      <p:pic>
        <p:nvPicPr>
          <p:cNvPr id="29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3800" y="3532107"/>
            <a:ext cx="1930400" cy="588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5750" y="5474936"/>
            <a:ext cx="4813300" cy="1096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000" y="3462257"/>
            <a:ext cx="2159000" cy="72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30850" y="3593025"/>
            <a:ext cx="1943100" cy="728473"/>
          </a:xfrm>
          <a:prstGeom prst="rect">
            <a:avLst/>
          </a:prstGeom>
          <a:ln w="12700">
            <a:miter lim="400000"/>
          </a:ln>
        </p:spPr>
      </p:pic>
      <p:sp>
        <p:nvSpPr>
          <p:cNvPr id="2913" name="Consider the IVP:"/>
          <p:cNvSpPr txBox="1"/>
          <p:nvPr/>
        </p:nvSpPr>
        <p:spPr>
          <a:xfrm>
            <a:off x="4653731" y="2696193"/>
            <a:ext cx="36973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Consider the IVP:</a:t>
            </a:r>
          </a:p>
        </p:txBody>
      </p:sp>
      <p:sp>
        <p:nvSpPr>
          <p:cNvPr id="2914" name="After one time step:"/>
          <p:cNvSpPr txBox="1"/>
          <p:nvPr/>
        </p:nvSpPr>
        <p:spPr>
          <a:xfrm>
            <a:off x="4450246" y="4576250"/>
            <a:ext cx="410430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After one time step:</a:t>
            </a:r>
          </a:p>
        </p:txBody>
      </p:sp>
      <p:pic>
        <p:nvPicPr>
          <p:cNvPr id="291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06987" y="6757340"/>
            <a:ext cx="2463801" cy="1096773"/>
          </a:xfrm>
          <a:prstGeom prst="rect">
            <a:avLst/>
          </a:prstGeom>
          <a:ln w="12700">
            <a:miter lim="400000"/>
          </a:ln>
        </p:spPr>
      </p:pic>
      <p:sp>
        <p:nvSpPr>
          <p:cNvPr id="2916" name="If"/>
          <p:cNvSpPr txBox="1"/>
          <p:nvPr/>
        </p:nvSpPr>
        <p:spPr>
          <a:xfrm>
            <a:off x="5034012" y="6950126"/>
            <a:ext cx="42058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If</a:t>
            </a:r>
          </a:p>
        </p:txBody>
      </p:sp>
      <p:sp>
        <p:nvSpPr>
          <p:cNvPr id="2917" name="the spring will be more extended then when we started"/>
          <p:cNvSpPr txBox="1"/>
          <p:nvPr/>
        </p:nvSpPr>
        <p:spPr>
          <a:xfrm>
            <a:off x="864195" y="8039744"/>
            <a:ext cx="1127641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the spring will be more extended then when we started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7" grpId="5"/>
      <p:bldP build="whole" bldLvl="1" animBg="1" rev="0" advAuto="0" spid="2914" grpId="1"/>
      <p:bldP build="whole" bldLvl="1" animBg="1" rev="0" advAuto="0" spid="2915" grpId="3"/>
      <p:bldP build="whole" bldLvl="1" animBg="1" rev="0" advAuto="0" spid="2910" grpId="2"/>
      <p:bldP build="whole" bldLvl="1" animBg="1" rev="0" advAuto="0" spid="2916" grpId="4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If We Want to Take Bigger Timesteps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We Want to Take Bigger Timesteps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1" name="Implicit Integ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Implicit Integration</a:t>
            </a:r>
          </a:p>
        </p:txBody>
      </p:sp>
      <p:pic>
        <p:nvPicPr>
          <p:cNvPr id="29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3547860"/>
            <a:ext cx="7670800" cy="766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00238" y="4414806"/>
            <a:ext cx="6845301" cy="72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8450" y="6494473"/>
            <a:ext cx="9867900" cy="766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79898" y="7513546"/>
            <a:ext cx="6845301" cy="728473"/>
          </a:xfrm>
          <a:prstGeom prst="rect">
            <a:avLst/>
          </a:prstGeom>
          <a:ln w="12700">
            <a:miter lim="400000"/>
          </a:ln>
        </p:spPr>
      </p:pic>
      <p:sp>
        <p:nvSpPr>
          <p:cNvPr id="2926" name="Replace:"/>
          <p:cNvSpPr txBox="1"/>
          <p:nvPr/>
        </p:nvSpPr>
        <p:spPr>
          <a:xfrm>
            <a:off x="5596706" y="2696193"/>
            <a:ext cx="181138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Replace:</a:t>
            </a:r>
          </a:p>
        </p:txBody>
      </p:sp>
      <p:sp>
        <p:nvSpPr>
          <p:cNvPr id="2927" name="With:"/>
          <p:cNvSpPr txBox="1"/>
          <p:nvPr/>
        </p:nvSpPr>
        <p:spPr>
          <a:xfrm>
            <a:off x="5897860" y="5684242"/>
            <a:ext cx="120908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With:</a:t>
            </a:r>
          </a:p>
        </p:txBody>
      </p:sp>
      <p:sp>
        <p:nvSpPr>
          <p:cNvPr id="2928" name="Oval"/>
          <p:cNvSpPr/>
          <p:nvPr/>
        </p:nvSpPr>
        <p:spPr>
          <a:xfrm>
            <a:off x="8140700" y="6433780"/>
            <a:ext cx="3218905" cy="887960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8" grpId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Applied to Soft Bod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Applied to Soft Bodies</a:t>
            </a:r>
          </a:p>
        </p:txBody>
      </p:sp>
      <p:sp>
        <p:nvSpPr>
          <p:cNvPr id="2931" name="Linearize"/>
          <p:cNvSpPr txBox="1"/>
          <p:nvPr/>
        </p:nvSpPr>
        <p:spPr>
          <a:xfrm>
            <a:off x="5501605" y="3227536"/>
            <a:ext cx="200159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Linearize</a:t>
            </a:r>
          </a:p>
        </p:txBody>
      </p:sp>
      <p:pic>
        <p:nvPicPr>
          <p:cNvPr id="29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8450" y="6641603"/>
            <a:ext cx="9867900" cy="766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9750" y="5136277"/>
            <a:ext cx="6845300" cy="728473"/>
          </a:xfrm>
          <a:prstGeom prst="rect">
            <a:avLst/>
          </a:prstGeom>
          <a:ln w="12700">
            <a:miter lim="400000"/>
          </a:ln>
        </p:spPr>
      </p:pic>
      <p:sp>
        <p:nvSpPr>
          <p:cNvPr id="2934" name="re-arrange"/>
          <p:cNvSpPr txBox="1"/>
          <p:nvPr/>
        </p:nvSpPr>
        <p:spPr>
          <a:xfrm>
            <a:off x="5394448" y="7442005"/>
            <a:ext cx="221590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re-arrange</a:t>
            </a:r>
          </a:p>
        </p:txBody>
      </p:sp>
      <p:sp>
        <p:nvSpPr>
          <p:cNvPr id="2935" name="+"/>
          <p:cNvSpPr txBox="1"/>
          <p:nvPr/>
        </p:nvSpPr>
        <p:spPr>
          <a:xfrm>
            <a:off x="6306728" y="4442199"/>
            <a:ext cx="39134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+</a:t>
            </a:r>
          </a:p>
        </p:txBody>
      </p:sp>
      <p:sp>
        <p:nvSpPr>
          <p:cNvPr id="2936" name="substitute into"/>
          <p:cNvSpPr txBox="1"/>
          <p:nvPr/>
        </p:nvSpPr>
        <p:spPr>
          <a:xfrm>
            <a:off x="4993506" y="5898161"/>
            <a:ext cx="301778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substitute into</a:t>
            </a:r>
          </a:p>
        </p:txBody>
      </p:sp>
      <p:pic>
        <p:nvPicPr>
          <p:cNvPr id="29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568787"/>
            <a:ext cx="13004800" cy="760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7550" y="2465234"/>
            <a:ext cx="6489700" cy="728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03600" y="3997966"/>
            <a:ext cx="6197600" cy="664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4" grpId="7"/>
      <p:bldP build="whole" bldLvl="1" animBg="1" rev="0" advAuto="0" spid="2936" grpId="5"/>
      <p:bldP build="whole" bldLvl="1" animBg="1" rev="0" advAuto="0" spid="2935" grpId="3"/>
      <p:bldP build="whole" bldLvl="1" animBg="1" rev="0" advAuto="0" spid="2933" grpId="4"/>
      <p:bldP build="whole" bldLvl="1" animBg="1" rev="0" advAuto="0" spid="2937" grpId="8"/>
      <p:bldP build="whole" bldLvl="1" animBg="1" rev="0" advAuto="0" spid="2931" grpId="1"/>
      <p:bldP build="whole" bldLvl="1" animBg="1" rev="0" advAuto="0" spid="2932" grpId="6"/>
      <p:bldP build="whole" bldLvl="1" animBg="1" rev="0" advAuto="0" spid="2939" grpId="2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496696"/>
            <a:ext cx="13004800" cy="760208"/>
          </a:xfrm>
          <a:prstGeom prst="rect">
            <a:avLst/>
          </a:prstGeom>
          <a:ln w="12700">
            <a:miter lim="400000"/>
          </a:ln>
        </p:spPr>
      </p:pic>
      <p:sp>
        <p:nvSpPr>
          <p:cNvPr id="2942" name="Linear System…"/>
          <p:cNvSpPr txBox="1"/>
          <p:nvPr/>
        </p:nvSpPr>
        <p:spPr>
          <a:xfrm>
            <a:off x="149857" y="5769593"/>
            <a:ext cx="386588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Linear System</a:t>
            </a:r>
          </a:p>
          <a:p>
            <a:pPr>
              <a:defRPr sz="3600"/>
            </a:pPr>
            <a:r>
              <a:t>Sparse, Symmetric</a:t>
            </a:r>
          </a:p>
        </p:txBody>
      </p:sp>
      <p:sp>
        <p:nvSpPr>
          <p:cNvPr id="2943" name="Momentum"/>
          <p:cNvSpPr txBox="1"/>
          <p:nvPr/>
        </p:nvSpPr>
        <p:spPr>
          <a:xfrm>
            <a:off x="5702858" y="5553693"/>
            <a:ext cx="251348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Momentum</a:t>
            </a:r>
          </a:p>
        </p:txBody>
      </p:sp>
      <p:sp>
        <p:nvSpPr>
          <p:cNvPr id="2944" name="Euler step of elastic…"/>
          <p:cNvSpPr txBox="1"/>
          <p:nvPr/>
        </p:nvSpPr>
        <p:spPr>
          <a:xfrm>
            <a:off x="7500887" y="2663206"/>
            <a:ext cx="415721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Euler step of elastic</a:t>
            </a:r>
          </a:p>
          <a:p>
            <a:pPr>
              <a:defRPr sz="3600"/>
            </a:pPr>
            <a:r>
              <a:t>and external forces</a:t>
            </a:r>
          </a:p>
        </p:txBody>
      </p:sp>
      <p:pic>
        <p:nvPicPr>
          <p:cNvPr id="294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616450" y="2561241"/>
            <a:ext cx="760209" cy="5601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6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6433148" y="4168089"/>
            <a:ext cx="760209" cy="2387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9199391" y="-933615"/>
            <a:ext cx="760209" cy="10558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6" grpId="3"/>
      <p:bldP build="whole" bldLvl="1" animBg="1" rev="0" advAuto="0" spid="2945" grpId="1"/>
      <p:bldP build="whole" bldLvl="1" animBg="1" rev="0" advAuto="0" spid="2942" grpId="2"/>
      <p:bldP build="whole" bldLvl="1" animBg="1" rev="0" advAuto="0" spid="2947" grpId="5"/>
      <p:bldP build="whole" bldLvl="1" animBg="1" rev="0" advAuto="0" spid="2943" grpId="4"/>
      <p:bldP build="whole" bldLvl="1" animBg="1" rev="0" advAuto="0" spid="2944" grpId="6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V.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V. Constraints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1" name="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Constraints</a:t>
            </a:r>
          </a:p>
        </p:txBody>
      </p:sp>
      <p:sp>
        <p:nvSpPr>
          <p:cNvPr id="2952" name="Geometric relationships that must be satisfied"/>
          <p:cNvSpPr txBox="1"/>
          <p:nvPr>
            <p:ph type="body" sz="quarter" idx="1"/>
          </p:nvPr>
        </p:nvSpPr>
        <p:spPr>
          <a:xfrm>
            <a:off x="508000" y="2628900"/>
            <a:ext cx="11988800" cy="1872538"/>
          </a:xfrm>
          <a:prstGeom prst="rect">
            <a:avLst/>
          </a:prstGeom>
        </p:spPr>
        <p:txBody>
          <a:bodyPr/>
          <a:lstStyle/>
          <a:p>
            <a:pPr/>
            <a:r>
              <a:t>Geometric relationships that must be satisfied</a:t>
            </a:r>
          </a:p>
        </p:txBody>
      </p:sp>
      <p:grpSp>
        <p:nvGrpSpPr>
          <p:cNvPr id="2965" name="Group"/>
          <p:cNvGrpSpPr/>
          <p:nvPr/>
        </p:nvGrpSpPr>
        <p:grpSpPr>
          <a:xfrm>
            <a:off x="6889836" y="5707090"/>
            <a:ext cx="5402142" cy="2114670"/>
            <a:chOff x="0" y="0"/>
            <a:chExt cx="5402140" cy="2114669"/>
          </a:xfrm>
        </p:grpSpPr>
        <p:grpSp>
          <p:nvGrpSpPr>
            <p:cNvPr id="2960" name="Group"/>
            <p:cNvGrpSpPr/>
            <p:nvPr/>
          </p:nvGrpSpPr>
          <p:grpSpPr>
            <a:xfrm>
              <a:off x="-1" y="-1"/>
              <a:ext cx="5402142" cy="2114671"/>
              <a:chOff x="0" y="0"/>
              <a:chExt cx="5402140" cy="2114669"/>
            </a:xfrm>
          </p:grpSpPr>
          <p:sp>
            <p:nvSpPr>
              <p:cNvPr id="2953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54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55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56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57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58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59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296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74" name="Group"/>
          <p:cNvGrpSpPr/>
          <p:nvPr/>
        </p:nvGrpSpPr>
        <p:grpSpPr>
          <a:xfrm>
            <a:off x="720054" y="5760285"/>
            <a:ext cx="5594302" cy="2550147"/>
            <a:chOff x="0" y="0"/>
            <a:chExt cx="5594300" cy="2550146"/>
          </a:xfrm>
        </p:grpSpPr>
        <p:grpSp>
          <p:nvGrpSpPr>
            <p:cNvPr id="2971" name="Group"/>
            <p:cNvGrpSpPr/>
            <p:nvPr/>
          </p:nvGrpSpPr>
          <p:grpSpPr>
            <a:xfrm>
              <a:off x="0" y="0"/>
              <a:ext cx="5594301" cy="2550147"/>
              <a:chOff x="0" y="0"/>
              <a:chExt cx="5594300" cy="2550146"/>
            </a:xfrm>
          </p:grpSpPr>
          <p:sp>
            <p:nvSpPr>
              <p:cNvPr id="2966" name="Rectangle"/>
              <p:cNvSpPr/>
              <p:nvPr/>
            </p:nvSpPr>
            <p:spPr>
              <a:xfrm>
                <a:off x="2497" y="814281"/>
                <a:ext cx="5589306" cy="1735866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67" name="Circle"/>
              <p:cNvSpPr/>
              <p:nvPr/>
            </p:nvSpPr>
            <p:spPr>
              <a:xfrm>
                <a:off x="1677591" y="0"/>
                <a:ext cx="804996" cy="804996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68" name="Circle"/>
              <p:cNvSpPr/>
              <p:nvPr/>
            </p:nvSpPr>
            <p:spPr>
              <a:xfrm>
                <a:off x="1993981" y="730791"/>
                <a:ext cx="172215" cy="172215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69" name="Circle"/>
              <p:cNvSpPr/>
              <p:nvPr/>
            </p:nvSpPr>
            <p:spPr>
              <a:xfrm>
                <a:off x="1993981" y="316391"/>
                <a:ext cx="172215" cy="17221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70" name="Line"/>
              <p:cNvSpPr/>
              <p:nvPr/>
            </p:nvSpPr>
            <p:spPr>
              <a:xfrm>
                <a:off x="0" y="404667"/>
                <a:ext cx="55943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2972" name="Rectangle"/>
            <p:cNvSpPr/>
            <p:nvPr/>
          </p:nvSpPr>
          <p:spPr>
            <a:xfrm>
              <a:off x="3753997" y="199079"/>
              <a:ext cx="1042489" cy="415368"/>
            </a:xfrm>
            <a:prstGeom prst="rect">
              <a:avLst/>
            </a:prstGeom>
            <a:solidFill>
              <a:srgbClr val="E8E5D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973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77163" y="217269"/>
              <a:ext cx="996156" cy="382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I. A Simple Start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I. A Simple Start: </a:t>
            </a:r>
          </a:p>
          <a:p>
            <a:pPr/>
            <a:r>
              <a:t>Particle Dynamics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pr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Springs</a:t>
            </a:r>
          </a:p>
        </p:txBody>
      </p:sp>
      <p:sp>
        <p:nvSpPr>
          <p:cNvPr id="267" name="`"/>
          <p:cNvSpPr/>
          <p:nvPr/>
        </p:nvSpPr>
        <p:spPr>
          <a:xfrm rot="12756768">
            <a:off x="9506340" y="40049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268" name="Circle"/>
          <p:cNvSpPr/>
          <p:nvPr/>
        </p:nvSpPr>
        <p:spPr>
          <a:xfrm>
            <a:off x="9421863" y="32321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  <a:alpha val="321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9" name="Circle"/>
          <p:cNvSpPr/>
          <p:nvPr/>
        </p:nvSpPr>
        <p:spPr>
          <a:xfrm>
            <a:off x="11390363" y="46799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70" name="Strain"/>
          <p:cNvSpPr txBox="1"/>
          <p:nvPr/>
        </p:nvSpPr>
        <p:spPr>
          <a:xfrm>
            <a:off x="3611314" y="4521199"/>
            <a:ext cx="131177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Strain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7000" y="4197350"/>
            <a:ext cx="2590800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1450" y="2917026"/>
            <a:ext cx="5041900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9200" y="5869930"/>
            <a:ext cx="5486400" cy="137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" grpId="3"/>
      <p:bldP build="whole" bldLvl="1" animBg="1" rev="0" advAuto="0" spid="270" grpId="2"/>
      <p:bldP build="whole" bldLvl="1" animBg="1" rev="0" advAuto="0" spid="271" grpId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6" name="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Constraints</a:t>
            </a:r>
          </a:p>
        </p:txBody>
      </p:sp>
      <p:sp>
        <p:nvSpPr>
          <p:cNvPr id="2977" name="Constraint forces arises in response to other forces to maintain the constraint"/>
          <p:cNvSpPr txBox="1"/>
          <p:nvPr>
            <p:ph type="body" sz="quarter" idx="1"/>
          </p:nvPr>
        </p:nvSpPr>
        <p:spPr>
          <a:xfrm>
            <a:off x="508000" y="2628900"/>
            <a:ext cx="11988800" cy="1872538"/>
          </a:xfrm>
          <a:prstGeom prst="rect">
            <a:avLst/>
          </a:prstGeom>
        </p:spPr>
        <p:txBody>
          <a:bodyPr/>
          <a:lstStyle/>
          <a:p>
            <a:pPr/>
            <a:r>
              <a:t>Constraint forces arises in response to other forces to maintain the constraint</a:t>
            </a:r>
          </a:p>
        </p:txBody>
      </p:sp>
      <p:grpSp>
        <p:nvGrpSpPr>
          <p:cNvPr id="2990" name="Group"/>
          <p:cNvGrpSpPr/>
          <p:nvPr/>
        </p:nvGrpSpPr>
        <p:grpSpPr>
          <a:xfrm>
            <a:off x="6889836" y="5707090"/>
            <a:ext cx="5402142" cy="2114670"/>
            <a:chOff x="0" y="0"/>
            <a:chExt cx="5402140" cy="2114669"/>
          </a:xfrm>
        </p:grpSpPr>
        <p:grpSp>
          <p:nvGrpSpPr>
            <p:cNvPr id="2985" name="Group"/>
            <p:cNvGrpSpPr/>
            <p:nvPr/>
          </p:nvGrpSpPr>
          <p:grpSpPr>
            <a:xfrm>
              <a:off x="-1" y="-1"/>
              <a:ext cx="5402142" cy="2114671"/>
              <a:chOff x="0" y="0"/>
              <a:chExt cx="5402140" cy="2114669"/>
            </a:xfrm>
          </p:grpSpPr>
          <p:sp>
            <p:nvSpPr>
              <p:cNvPr id="2978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79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80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81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82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83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84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298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99" name="Group"/>
          <p:cNvGrpSpPr/>
          <p:nvPr/>
        </p:nvGrpSpPr>
        <p:grpSpPr>
          <a:xfrm>
            <a:off x="720054" y="5760285"/>
            <a:ext cx="5594302" cy="2550147"/>
            <a:chOff x="0" y="0"/>
            <a:chExt cx="5594300" cy="2550146"/>
          </a:xfrm>
        </p:grpSpPr>
        <p:grpSp>
          <p:nvGrpSpPr>
            <p:cNvPr id="2996" name="Group"/>
            <p:cNvGrpSpPr/>
            <p:nvPr/>
          </p:nvGrpSpPr>
          <p:grpSpPr>
            <a:xfrm>
              <a:off x="0" y="0"/>
              <a:ext cx="5594301" cy="2550147"/>
              <a:chOff x="0" y="0"/>
              <a:chExt cx="5594300" cy="2550146"/>
            </a:xfrm>
          </p:grpSpPr>
          <p:sp>
            <p:nvSpPr>
              <p:cNvPr id="2991" name="Rectangle"/>
              <p:cNvSpPr/>
              <p:nvPr/>
            </p:nvSpPr>
            <p:spPr>
              <a:xfrm>
                <a:off x="2497" y="814281"/>
                <a:ext cx="5589306" cy="1735866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2992" name="Circle"/>
              <p:cNvSpPr/>
              <p:nvPr/>
            </p:nvSpPr>
            <p:spPr>
              <a:xfrm>
                <a:off x="1677591" y="0"/>
                <a:ext cx="804996" cy="804996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2993" name="Circle"/>
              <p:cNvSpPr/>
              <p:nvPr/>
            </p:nvSpPr>
            <p:spPr>
              <a:xfrm>
                <a:off x="1993981" y="730791"/>
                <a:ext cx="172215" cy="172215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94" name="Circle"/>
              <p:cNvSpPr/>
              <p:nvPr/>
            </p:nvSpPr>
            <p:spPr>
              <a:xfrm>
                <a:off x="1993981" y="316391"/>
                <a:ext cx="172215" cy="17221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2995" name="Line"/>
              <p:cNvSpPr/>
              <p:nvPr/>
            </p:nvSpPr>
            <p:spPr>
              <a:xfrm>
                <a:off x="0" y="404667"/>
                <a:ext cx="55943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2997" name="Rectangle"/>
            <p:cNvSpPr/>
            <p:nvPr/>
          </p:nvSpPr>
          <p:spPr>
            <a:xfrm>
              <a:off x="3753997" y="199079"/>
              <a:ext cx="1042489" cy="415368"/>
            </a:xfrm>
            <a:prstGeom prst="rect">
              <a:avLst/>
            </a:prstGeom>
            <a:solidFill>
              <a:srgbClr val="E8E5D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99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77163" y="217269"/>
              <a:ext cx="996156" cy="382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Degrees of Freedom (DOF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Degrees of Freedom (DOF)</a:t>
            </a:r>
          </a:p>
        </p:txBody>
      </p:sp>
      <p:sp>
        <p:nvSpPr>
          <p:cNvPr id="3002" name="Number of independent parameters describing configuration"/>
          <p:cNvSpPr txBox="1"/>
          <p:nvPr>
            <p:ph type="body" sz="quarter" idx="1"/>
          </p:nvPr>
        </p:nvSpPr>
        <p:spPr>
          <a:xfrm>
            <a:off x="508000" y="2628900"/>
            <a:ext cx="11988800" cy="2067278"/>
          </a:xfrm>
          <a:prstGeom prst="rect">
            <a:avLst/>
          </a:prstGeom>
        </p:spPr>
        <p:txBody>
          <a:bodyPr/>
          <a:lstStyle/>
          <a:p>
            <a:pPr/>
            <a:r>
              <a:t>Number of independent parameters describing configuration</a:t>
            </a:r>
          </a:p>
        </p:txBody>
      </p:sp>
      <p:sp>
        <p:nvSpPr>
          <p:cNvPr id="3003" name="Circle"/>
          <p:cNvSpPr/>
          <p:nvPr/>
        </p:nvSpPr>
        <p:spPr>
          <a:xfrm>
            <a:off x="1369906" y="5494743"/>
            <a:ext cx="364315" cy="3643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004" name="Circle"/>
          <p:cNvSpPr/>
          <p:nvPr/>
        </p:nvSpPr>
        <p:spPr>
          <a:xfrm>
            <a:off x="4314613" y="5305777"/>
            <a:ext cx="364315" cy="3643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005" name="Circle"/>
          <p:cNvSpPr/>
          <p:nvPr/>
        </p:nvSpPr>
        <p:spPr>
          <a:xfrm>
            <a:off x="1703775" y="7464090"/>
            <a:ext cx="364315" cy="3643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006" name="Circle"/>
          <p:cNvSpPr/>
          <p:nvPr/>
        </p:nvSpPr>
        <p:spPr>
          <a:xfrm>
            <a:off x="2842260" y="6245577"/>
            <a:ext cx="364314" cy="3643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007" name="Circle"/>
          <p:cNvSpPr/>
          <p:nvPr/>
        </p:nvSpPr>
        <p:spPr>
          <a:xfrm>
            <a:off x="3944620" y="7095066"/>
            <a:ext cx="364314" cy="3643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0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3116" y="8742891"/>
            <a:ext cx="4826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Degrees of Freedom (DOF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Degrees of Freedom (DOF)</a:t>
            </a:r>
          </a:p>
        </p:txBody>
      </p:sp>
      <p:sp>
        <p:nvSpPr>
          <p:cNvPr id="3011" name="number of independent parameters describing configuration"/>
          <p:cNvSpPr txBox="1"/>
          <p:nvPr>
            <p:ph type="body" sz="quarter" idx="1"/>
          </p:nvPr>
        </p:nvSpPr>
        <p:spPr>
          <a:xfrm>
            <a:off x="508000" y="2628900"/>
            <a:ext cx="11988800" cy="2067278"/>
          </a:xfrm>
          <a:prstGeom prst="rect">
            <a:avLst/>
          </a:prstGeom>
        </p:spPr>
        <p:txBody>
          <a:bodyPr/>
          <a:lstStyle/>
          <a:p>
            <a:pPr/>
            <a:r>
              <a:t>number of independent parameters describing configuration</a:t>
            </a:r>
          </a:p>
        </p:txBody>
      </p:sp>
      <p:grpSp>
        <p:nvGrpSpPr>
          <p:cNvPr id="3018" name="Group"/>
          <p:cNvGrpSpPr/>
          <p:nvPr/>
        </p:nvGrpSpPr>
        <p:grpSpPr>
          <a:xfrm>
            <a:off x="1369906" y="5305777"/>
            <a:ext cx="3309022" cy="2522627"/>
            <a:chOff x="0" y="0"/>
            <a:chExt cx="3309020" cy="2522626"/>
          </a:xfrm>
        </p:grpSpPr>
        <p:sp>
          <p:nvSpPr>
            <p:cNvPr id="3012" name="Circle"/>
            <p:cNvSpPr/>
            <p:nvPr/>
          </p:nvSpPr>
          <p:spPr>
            <a:xfrm>
              <a:off x="0" y="188965"/>
              <a:ext cx="364314" cy="3643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013" name="Circle"/>
            <p:cNvSpPr/>
            <p:nvPr/>
          </p:nvSpPr>
          <p:spPr>
            <a:xfrm>
              <a:off x="2944706" y="0"/>
              <a:ext cx="364315" cy="36431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014" name="Circle"/>
            <p:cNvSpPr/>
            <p:nvPr/>
          </p:nvSpPr>
          <p:spPr>
            <a:xfrm>
              <a:off x="333868" y="2158312"/>
              <a:ext cx="364315" cy="36431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015" name="Circle"/>
            <p:cNvSpPr/>
            <p:nvPr/>
          </p:nvSpPr>
          <p:spPr>
            <a:xfrm>
              <a:off x="1472353" y="939800"/>
              <a:ext cx="364314" cy="36431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016" name="Circle"/>
            <p:cNvSpPr/>
            <p:nvPr/>
          </p:nvSpPr>
          <p:spPr>
            <a:xfrm>
              <a:off x="2574713" y="1789289"/>
              <a:ext cx="364315" cy="36431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017" name="Line"/>
            <p:cNvSpPr/>
            <p:nvPr/>
          </p:nvSpPr>
          <p:spPr>
            <a:xfrm>
              <a:off x="1661724" y="1120230"/>
              <a:ext cx="1117107" cy="84673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30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2116" y="8742891"/>
            <a:ext cx="1244601" cy="330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1" name="Group"/>
          <p:cNvGrpSpPr/>
          <p:nvPr/>
        </p:nvGrpSpPr>
        <p:grpSpPr>
          <a:xfrm>
            <a:off x="6124411" y="3702049"/>
            <a:ext cx="5596051" cy="5200358"/>
            <a:chOff x="0" y="0"/>
            <a:chExt cx="5596050" cy="5200356"/>
          </a:xfrm>
        </p:grpSpPr>
        <p:sp>
          <p:nvSpPr>
            <p:cNvPr id="3020" name="Shape"/>
            <p:cNvSpPr/>
            <p:nvPr/>
          </p:nvSpPr>
          <p:spPr>
            <a:xfrm rot="20256000">
              <a:off x="548704" y="714897"/>
              <a:ext cx="4498642" cy="3770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21" name="Circle"/>
            <p:cNvSpPr/>
            <p:nvPr/>
          </p:nvSpPr>
          <p:spPr>
            <a:xfrm rot="12389453">
              <a:off x="2507497" y="2689781"/>
              <a:ext cx="124178" cy="124177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22" name="Line"/>
            <p:cNvSpPr/>
            <p:nvPr/>
          </p:nvSpPr>
          <p:spPr>
            <a:xfrm flipH="1" flipV="1">
              <a:off x="2191431" y="1834397"/>
              <a:ext cx="378155" cy="917473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23" name="Line"/>
            <p:cNvSpPr/>
            <p:nvPr/>
          </p:nvSpPr>
          <p:spPr>
            <a:xfrm flipV="1">
              <a:off x="2258289" y="2745391"/>
              <a:ext cx="313994" cy="754320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24" name="Line"/>
            <p:cNvSpPr/>
            <p:nvPr/>
          </p:nvSpPr>
          <p:spPr>
            <a:xfrm flipV="1">
              <a:off x="2560410" y="2377417"/>
              <a:ext cx="917665" cy="378235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25" name="Circle"/>
            <p:cNvSpPr/>
            <p:nvPr/>
          </p:nvSpPr>
          <p:spPr>
            <a:xfrm rot="12389453">
              <a:off x="3038302" y="1962964"/>
              <a:ext cx="124178" cy="12417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26" name="Circle"/>
            <p:cNvSpPr/>
            <p:nvPr/>
          </p:nvSpPr>
          <p:spPr>
            <a:xfrm rot="12389453">
              <a:off x="3698153" y="3000463"/>
              <a:ext cx="124178" cy="12417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27" name="Circle"/>
            <p:cNvSpPr/>
            <p:nvPr/>
          </p:nvSpPr>
          <p:spPr>
            <a:xfrm rot="12389453">
              <a:off x="2915945" y="4009801"/>
              <a:ext cx="124178" cy="12417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28" name="Circle"/>
            <p:cNvSpPr/>
            <p:nvPr/>
          </p:nvSpPr>
          <p:spPr>
            <a:xfrm rot="12389453">
              <a:off x="2036551" y="3985559"/>
              <a:ext cx="124178" cy="12417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29" name="Circle"/>
            <p:cNvSpPr/>
            <p:nvPr/>
          </p:nvSpPr>
          <p:spPr>
            <a:xfrm rot="12389453">
              <a:off x="1166723" y="2916840"/>
              <a:ext cx="124177" cy="12417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030" name="Circle"/>
            <p:cNvSpPr/>
            <p:nvPr/>
          </p:nvSpPr>
          <p:spPr>
            <a:xfrm rot="12389453">
              <a:off x="1749438" y="2247328"/>
              <a:ext cx="124178" cy="12417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30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0836" y="8742891"/>
            <a:ext cx="2032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Unilateral/Bilateral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Unilateral/Bilateral Constraints</a:t>
            </a:r>
          </a:p>
        </p:txBody>
      </p:sp>
      <p:grpSp>
        <p:nvGrpSpPr>
          <p:cNvPr id="3047" name="Group"/>
          <p:cNvGrpSpPr/>
          <p:nvPr/>
        </p:nvGrpSpPr>
        <p:grpSpPr>
          <a:xfrm>
            <a:off x="6889836" y="5707090"/>
            <a:ext cx="5402142" cy="2114670"/>
            <a:chOff x="0" y="0"/>
            <a:chExt cx="5402140" cy="2114669"/>
          </a:xfrm>
        </p:grpSpPr>
        <p:grpSp>
          <p:nvGrpSpPr>
            <p:cNvPr id="3042" name="Group"/>
            <p:cNvGrpSpPr/>
            <p:nvPr/>
          </p:nvGrpSpPr>
          <p:grpSpPr>
            <a:xfrm>
              <a:off x="-1" y="-1"/>
              <a:ext cx="5402142" cy="2114671"/>
              <a:chOff x="0" y="0"/>
              <a:chExt cx="5402140" cy="2114669"/>
            </a:xfrm>
          </p:grpSpPr>
          <p:sp>
            <p:nvSpPr>
              <p:cNvPr id="3035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36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37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38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39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40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41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04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56" name="Group"/>
          <p:cNvGrpSpPr/>
          <p:nvPr/>
        </p:nvGrpSpPr>
        <p:grpSpPr>
          <a:xfrm>
            <a:off x="720054" y="5760285"/>
            <a:ext cx="5594302" cy="2550147"/>
            <a:chOff x="0" y="0"/>
            <a:chExt cx="5594300" cy="2550146"/>
          </a:xfrm>
        </p:grpSpPr>
        <p:grpSp>
          <p:nvGrpSpPr>
            <p:cNvPr id="3053" name="Group"/>
            <p:cNvGrpSpPr/>
            <p:nvPr/>
          </p:nvGrpSpPr>
          <p:grpSpPr>
            <a:xfrm>
              <a:off x="0" y="0"/>
              <a:ext cx="5594301" cy="2550147"/>
              <a:chOff x="0" y="0"/>
              <a:chExt cx="5594300" cy="2550146"/>
            </a:xfrm>
          </p:grpSpPr>
          <p:sp>
            <p:nvSpPr>
              <p:cNvPr id="3048" name="Rectangle"/>
              <p:cNvSpPr/>
              <p:nvPr/>
            </p:nvSpPr>
            <p:spPr>
              <a:xfrm>
                <a:off x="2497" y="814281"/>
                <a:ext cx="5589306" cy="1735866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49" name="Circle"/>
              <p:cNvSpPr/>
              <p:nvPr/>
            </p:nvSpPr>
            <p:spPr>
              <a:xfrm>
                <a:off x="1677591" y="0"/>
                <a:ext cx="804996" cy="804996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50" name="Circle"/>
              <p:cNvSpPr/>
              <p:nvPr/>
            </p:nvSpPr>
            <p:spPr>
              <a:xfrm>
                <a:off x="1993981" y="730791"/>
                <a:ext cx="172215" cy="172215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51" name="Circle"/>
              <p:cNvSpPr/>
              <p:nvPr/>
            </p:nvSpPr>
            <p:spPr>
              <a:xfrm>
                <a:off x="1993981" y="316391"/>
                <a:ext cx="172215" cy="17221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52" name="Line"/>
              <p:cNvSpPr/>
              <p:nvPr/>
            </p:nvSpPr>
            <p:spPr>
              <a:xfrm>
                <a:off x="0" y="404667"/>
                <a:ext cx="55943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054" name="Rectangle"/>
            <p:cNvSpPr/>
            <p:nvPr/>
          </p:nvSpPr>
          <p:spPr>
            <a:xfrm>
              <a:off x="3753997" y="199079"/>
              <a:ext cx="1042489" cy="415368"/>
            </a:xfrm>
            <a:prstGeom prst="rect">
              <a:avLst/>
            </a:prstGeom>
            <a:solidFill>
              <a:srgbClr val="E8E5D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05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77163" y="217269"/>
              <a:ext cx="996156" cy="382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5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36806" y="2972217"/>
            <a:ext cx="2108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63104" y="2972217"/>
            <a:ext cx="21082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Unilateral/Bilateral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Unilateral/Bilateral Constraints</a:t>
            </a:r>
          </a:p>
        </p:txBody>
      </p:sp>
      <p:grpSp>
        <p:nvGrpSpPr>
          <p:cNvPr id="3073" name="Group"/>
          <p:cNvGrpSpPr/>
          <p:nvPr/>
        </p:nvGrpSpPr>
        <p:grpSpPr>
          <a:xfrm>
            <a:off x="6889836" y="5707090"/>
            <a:ext cx="5402142" cy="2114670"/>
            <a:chOff x="0" y="0"/>
            <a:chExt cx="5402140" cy="2114669"/>
          </a:xfrm>
        </p:grpSpPr>
        <p:grpSp>
          <p:nvGrpSpPr>
            <p:cNvPr id="3068" name="Group"/>
            <p:cNvGrpSpPr/>
            <p:nvPr/>
          </p:nvGrpSpPr>
          <p:grpSpPr>
            <a:xfrm>
              <a:off x="-1" y="-1"/>
              <a:ext cx="5402142" cy="2114671"/>
              <a:chOff x="0" y="0"/>
              <a:chExt cx="5402140" cy="2114669"/>
            </a:xfrm>
          </p:grpSpPr>
          <p:sp>
            <p:nvSpPr>
              <p:cNvPr id="3061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62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63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64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65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66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67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06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82" name="Group"/>
          <p:cNvGrpSpPr/>
          <p:nvPr/>
        </p:nvGrpSpPr>
        <p:grpSpPr>
          <a:xfrm>
            <a:off x="720054" y="5760285"/>
            <a:ext cx="5594302" cy="2550147"/>
            <a:chOff x="0" y="0"/>
            <a:chExt cx="5594300" cy="2550146"/>
          </a:xfrm>
        </p:grpSpPr>
        <p:grpSp>
          <p:nvGrpSpPr>
            <p:cNvPr id="3079" name="Group"/>
            <p:cNvGrpSpPr/>
            <p:nvPr/>
          </p:nvGrpSpPr>
          <p:grpSpPr>
            <a:xfrm>
              <a:off x="0" y="0"/>
              <a:ext cx="5594301" cy="2550147"/>
              <a:chOff x="0" y="0"/>
              <a:chExt cx="5594300" cy="2550146"/>
            </a:xfrm>
          </p:grpSpPr>
          <p:sp>
            <p:nvSpPr>
              <p:cNvPr id="3074" name="Rectangle"/>
              <p:cNvSpPr/>
              <p:nvPr/>
            </p:nvSpPr>
            <p:spPr>
              <a:xfrm>
                <a:off x="2497" y="814281"/>
                <a:ext cx="5589306" cy="1735866"/>
              </a:xfrm>
              <a:prstGeom prst="rect">
                <a:avLst/>
              </a:prstGeom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075" name="Circle"/>
              <p:cNvSpPr/>
              <p:nvPr/>
            </p:nvSpPr>
            <p:spPr>
              <a:xfrm>
                <a:off x="1677591" y="0"/>
                <a:ext cx="804996" cy="804996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076" name="Circle"/>
              <p:cNvSpPr/>
              <p:nvPr/>
            </p:nvSpPr>
            <p:spPr>
              <a:xfrm>
                <a:off x="1993981" y="730791"/>
                <a:ext cx="172215" cy="172215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77" name="Circle"/>
              <p:cNvSpPr/>
              <p:nvPr/>
            </p:nvSpPr>
            <p:spPr>
              <a:xfrm>
                <a:off x="1993981" y="316391"/>
                <a:ext cx="172215" cy="172214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78" name="Line"/>
              <p:cNvSpPr/>
              <p:nvPr/>
            </p:nvSpPr>
            <p:spPr>
              <a:xfrm>
                <a:off x="0" y="404667"/>
                <a:ext cx="55943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080" name="Rectangle"/>
            <p:cNvSpPr/>
            <p:nvPr/>
          </p:nvSpPr>
          <p:spPr>
            <a:xfrm>
              <a:off x="3753997" y="199079"/>
              <a:ext cx="1042489" cy="415368"/>
            </a:xfrm>
            <a:prstGeom prst="rect">
              <a:avLst/>
            </a:prstGeom>
            <a:solidFill>
              <a:srgbClr val="E8E5D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08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77163" y="217269"/>
              <a:ext cx="996156" cy="382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8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36806" y="2972217"/>
            <a:ext cx="2108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63104" y="2972217"/>
            <a:ext cx="2108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095356" y="4641850"/>
            <a:ext cx="49911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88504" y="4667250"/>
            <a:ext cx="2057401" cy="41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Soft vs. Hard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 vs. Hard Constraints</a:t>
            </a:r>
          </a:p>
        </p:txBody>
      </p:sp>
      <p:grpSp>
        <p:nvGrpSpPr>
          <p:cNvPr id="3101" name="Group"/>
          <p:cNvGrpSpPr/>
          <p:nvPr/>
        </p:nvGrpSpPr>
        <p:grpSpPr>
          <a:xfrm>
            <a:off x="6889836" y="6088090"/>
            <a:ext cx="5402142" cy="2114670"/>
            <a:chOff x="0" y="0"/>
            <a:chExt cx="5402140" cy="2114669"/>
          </a:xfrm>
        </p:grpSpPr>
        <p:grpSp>
          <p:nvGrpSpPr>
            <p:cNvPr id="3096" name="Group"/>
            <p:cNvGrpSpPr/>
            <p:nvPr/>
          </p:nvGrpSpPr>
          <p:grpSpPr>
            <a:xfrm>
              <a:off x="-1" y="-1"/>
              <a:ext cx="5402142" cy="2114671"/>
              <a:chOff x="0" y="0"/>
              <a:chExt cx="5402140" cy="2114669"/>
            </a:xfrm>
          </p:grpSpPr>
          <p:sp>
            <p:nvSpPr>
              <p:cNvPr id="3089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90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91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92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93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94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095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09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0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95357" y="5327367"/>
            <a:ext cx="499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6621" y="5327367"/>
            <a:ext cx="59817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0" name="Group"/>
          <p:cNvGrpSpPr/>
          <p:nvPr/>
        </p:nvGrpSpPr>
        <p:grpSpPr>
          <a:xfrm>
            <a:off x="662602" y="6069040"/>
            <a:ext cx="5922843" cy="2152771"/>
            <a:chOff x="0" y="0"/>
            <a:chExt cx="5922841" cy="2152769"/>
          </a:xfrm>
        </p:grpSpPr>
        <p:grpSp>
          <p:nvGrpSpPr>
            <p:cNvPr id="3117" name="Group"/>
            <p:cNvGrpSpPr/>
            <p:nvPr/>
          </p:nvGrpSpPr>
          <p:grpSpPr>
            <a:xfrm>
              <a:off x="-1" y="-1"/>
              <a:ext cx="5922843" cy="2152771"/>
              <a:chOff x="0" y="0"/>
              <a:chExt cx="5922841" cy="2152769"/>
            </a:xfrm>
          </p:grpSpPr>
          <p:grpSp>
            <p:nvGrpSpPr>
              <p:cNvPr id="3109" name="Group"/>
              <p:cNvGrpSpPr/>
              <p:nvPr/>
            </p:nvGrpSpPr>
            <p:grpSpPr>
              <a:xfrm>
                <a:off x="-1" y="681461"/>
                <a:ext cx="3566922" cy="1471309"/>
                <a:chOff x="0" y="0"/>
                <a:chExt cx="3566921" cy="1471308"/>
              </a:xfrm>
            </p:grpSpPr>
            <p:sp>
              <p:nvSpPr>
                <p:cNvPr id="3104" name="Oval"/>
                <p:cNvSpPr/>
                <p:nvPr/>
              </p:nvSpPr>
              <p:spPr>
                <a:xfrm rot="6415639">
                  <a:off x="1561277" y="-1060955"/>
                  <a:ext cx="444367" cy="3593218"/>
                </a:xfrm>
                <a:prstGeom prst="ellipse">
                  <a:avLst/>
                </a:pr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05" name="Circle"/>
                <p:cNvSpPr/>
                <p:nvPr/>
              </p:nvSpPr>
              <p:spPr>
                <a:xfrm>
                  <a:off x="1685527" y="637721"/>
                  <a:ext cx="195867" cy="19586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06" name="Line"/>
                <p:cNvSpPr/>
                <p:nvPr/>
              </p:nvSpPr>
              <p:spPr>
                <a:xfrm>
                  <a:off x="1787362" y="741855"/>
                  <a:ext cx="1743811" cy="540196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3107" name="Image" descr="Image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2371736" y="1074752"/>
                  <a:ext cx="3556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08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557716" y="355766"/>
                  <a:ext cx="4191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115" name="Group"/>
              <p:cNvGrpSpPr/>
              <p:nvPr/>
            </p:nvGrpSpPr>
            <p:grpSpPr>
              <a:xfrm>
                <a:off x="3918718" y="-1"/>
                <a:ext cx="2004124" cy="2057457"/>
                <a:chOff x="0" y="0"/>
                <a:chExt cx="2004122" cy="2057456"/>
              </a:xfrm>
            </p:grpSpPr>
            <p:sp>
              <p:nvSpPr>
                <p:cNvPr id="3110" name="Oval"/>
                <p:cNvSpPr/>
                <p:nvPr/>
              </p:nvSpPr>
              <p:spPr>
                <a:xfrm rot="2634642">
                  <a:off x="779878" y="-185334"/>
                  <a:ext cx="444367" cy="2428124"/>
                </a:xfrm>
                <a:prstGeom prst="ellipse">
                  <a:avLst/>
                </a:pr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11" name="Circle"/>
                <p:cNvSpPr/>
                <p:nvPr/>
              </p:nvSpPr>
              <p:spPr>
                <a:xfrm>
                  <a:off x="904128" y="930795"/>
                  <a:ext cx="195866" cy="19586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12" name="Line"/>
                <p:cNvSpPr/>
                <p:nvPr/>
              </p:nvSpPr>
              <p:spPr>
                <a:xfrm flipH="1">
                  <a:off x="133154" y="1036016"/>
                  <a:ext cx="869652" cy="88939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3113" name="Image" descr="Image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25746" y="1506447"/>
                  <a:ext cx="3683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14" name="Image" descr="Image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780263" y="623464"/>
                  <a:ext cx="4318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116" name="`"/>
              <p:cNvSpPr/>
              <p:nvPr/>
            </p:nvSpPr>
            <p:spPr>
              <a:xfrm rot="379872">
                <a:off x="3530993" y="1816040"/>
                <a:ext cx="540261" cy="24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357"/>
                    </a:moveTo>
                    <a:lnTo>
                      <a:pt x="3272" y="21600"/>
                    </a:lnTo>
                    <a:lnTo>
                      <a:pt x="4917" y="7482"/>
                    </a:lnTo>
                    <a:lnTo>
                      <a:pt x="8076" y="19225"/>
                    </a:lnTo>
                    <a:lnTo>
                      <a:pt x="9611" y="4896"/>
                    </a:lnTo>
                    <a:lnTo>
                      <a:pt x="12912" y="16318"/>
                    </a:lnTo>
                    <a:lnTo>
                      <a:pt x="14095" y="1456"/>
                    </a:lnTo>
                    <a:lnTo>
                      <a:pt x="16746" y="13419"/>
                    </a:lnTo>
                    <a:lnTo>
                      <a:pt x="18156" y="0"/>
                    </a:lnTo>
                    <a:lnTo>
                      <a:pt x="21600" y="6752"/>
                    </a:lnTo>
                  </a:path>
                </a:pathLst>
              </a:custGeom>
              <a:noFill/>
              <a:ln w="254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</p:grpSp>
        <p:sp>
          <p:nvSpPr>
            <p:cNvPr id="3118" name="Line"/>
            <p:cNvSpPr/>
            <p:nvPr/>
          </p:nvSpPr>
          <p:spPr>
            <a:xfrm flipH="1">
              <a:off x="3806873" y="1908745"/>
              <a:ext cx="272481" cy="190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19" name="Line"/>
            <p:cNvSpPr/>
            <p:nvPr/>
          </p:nvSpPr>
          <p:spPr>
            <a:xfrm flipH="1">
              <a:off x="3515191" y="1940382"/>
              <a:ext cx="272481" cy="190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121" name="Soft constraint: force competes with other forces in the system"/>
          <p:cNvSpPr txBox="1"/>
          <p:nvPr>
            <p:ph type="body" sz="quarter" idx="1"/>
          </p:nvPr>
        </p:nvSpPr>
        <p:spPr>
          <a:xfrm>
            <a:off x="508000" y="2628900"/>
            <a:ext cx="5938944" cy="2067278"/>
          </a:xfrm>
          <a:prstGeom prst="rect">
            <a:avLst/>
          </a:prstGeom>
        </p:spPr>
        <p:txBody>
          <a:bodyPr/>
          <a:lstStyle/>
          <a:p>
            <a:pPr/>
            <a:r>
              <a:t>S</a:t>
            </a:r>
            <a:r>
              <a:rPr b="1"/>
              <a:t>oft</a:t>
            </a:r>
            <a:r>
              <a:t> </a:t>
            </a:r>
            <a:r>
              <a:rPr b="1"/>
              <a:t>constraint</a:t>
            </a:r>
            <a:r>
              <a:t>: force competes with other forces in the system</a:t>
            </a:r>
          </a:p>
        </p:txBody>
      </p:sp>
      <p:sp>
        <p:nvSpPr>
          <p:cNvPr id="3122" name="Hard constraint: force as strong as necessary to maintain constraint"/>
          <p:cNvSpPr txBox="1"/>
          <p:nvPr/>
        </p:nvSpPr>
        <p:spPr>
          <a:xfrm>
            <a:off x="6604000" y="2628900"/>
            <a:ext cx="5938944" cy="2067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H</a:t>
            </a:r>
            <a:r>
              <a:rPr b="1"/>
              <a:t>ard constraint</a:t>
            </a:r>
            <a:r>
              <a:t>: force as strong as necessary to maintain constraint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6" name="Soft vs. Hard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 vs. Hard Constraints</a:t>
            </a:r>
          </a:p>
        </p:txBody>
      </p:sp>
      <p:grpSp>
        <p:nvGrpSpPr>
          <p:cNvPr id="3139" name="Group"/>
          <p:cNvGrpSpPr/>
          <p:nvPr/>
        </p:nvGrpSpPr>
        <p:grpSpPr>
          <a:xfrm>
            <a:off x="6914946" y="6053068"/>
            <a:ext cx="5402142" cy="2114670"/>
            <a:chOff x="0" y="0"/>
            <a:chExt cx="5402140" cy="2114669"/>
          </a:xfrm>
        </p:grpSpPr>
        <p:grpSp>
          <p:nvGrpSpPr>
            <p:cNvPr id="3134" name="Group"/>
            <p:cNvGrpSpPr/>
            <p:nvPr/>
          </p:nvGrpSpPr>
          <p:grpSpPr>
            <a:xfrm>
              <a:off x="-1" y="-1"/>
              <a:ext cx="5402142" cy="2114671"/>
              <a:chOff x="0" y="0"/>
              <a:chExt cx="5402140" cy="2114669"/>
            </a:xfrm>
          </p:grpSpPr>
          <p:sp>
            <p:nvSpPr>
              <p:cNvPr id="3127" name="Oval"/>
              <p:cNvSpPr/>
              <p:nvPr/>
            </p:nvSpPr>
            <p:spPr>
              <a:xfrm rot="2634642">
                <a:off x="4177896" y="-185334"/>
                <a:ext cx="444367" cy="2428124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28" name="Oval"/>
              <p:cNvSpPr/>
              <p:nvPr/>
            </p:nvSpPr>
            <p:spPr>
              <a:xfrm rot="6415639">
                <a:off x="1561277" y="-417594"/>
                <a:ext cx="444367" cy="3593218"/>
              </a:xfrm>
              <a:prstGeom prst="ellipse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29" name="Circle"/>
              <p:cNvSpPr/>
              <p:nvPr/>
            </p:nvSpPr>
            <p:spPr>
              <a:xfrm>
                <a:off x="3432686" y="1824741"/>
                <a:ext cx="195866" cy="195867"/>
              </a:xfrm>
              <a:prstGeom prst="ellipse">
                <a:avLst/>
              </a:prstGeom>
              <a:solidFill>
                <a:srgbClr val="00A2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30" name="Circle"/>
              <p:cNvSpPr/>
              <p:nvPr/>
            </p:nvSpPr>
            <p:spPr>
              <a:xfrm>
                <a:off x="1685527" y="1281082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31" name="Circle"/>
              <p:cNvSpPr/>
              <p:nvPr/>
            </p:nvSpPr>
            <p:spPr>
              <a:xfrm>
                <a:off x="4302146" y="930795"/>
                <a:ext cx="195867" cy="19586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32" name="Line"/>
              <p:cNvSpPr/>
              <p:nvPr/>
            </p:nvSpPr>
            <p:spPr>
              <a:xfrm flipH="1">
                <a:off x="3531172" y="1036016"/>
                <a:ext cx="869652" cy="8893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133" name="Line"/>
              <p:cNvSpPr/>
              <p:nvPr/>
            </p:nvSpPr>
            <p:spPr>
              <a:xfrm>
                <a:off x="1787362" y="1385216"/>
                <a:ext cx="1743811" cy="54019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pic>
          <p:nvPicPr>
            <p:cNvPr id="313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71735" y="1718113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23765" y="150644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57716" y="999126"/>
              <a:ext cx="419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78282" y="623464"/>
              <a:ext cx="431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56" name="Group"/>
          <p:cNvGrpSpPr/>
          <p:nvPr/>
        </p:nvGrpSpPr>
        <p:grpSpPr>
          <a:xfrm>
            <a:off x="687712" y="6034018"/>
            <a:ext cx="5922842" cy="2152771"/>
            <a:chOff x="0" y="0"/>
            <a:chExt cx="5922841" cy="2152769"/>
          </a:xfrm>
        </p:grpSpPr>
        <p:grpSp>
          <p:nvGrpSpPr>
            <p:cNvPr id="3153" name="Group"/>
            <p:cNvGrpSpPr/>
            <p:nvPr/>
          </p:nvGrpSpPr>
          <p:grpSpPr>
            <a:xfrm>
              <a:off x="-1" y="-1"/>
              <a:ext cx="5922843" cy="2152771"/>
              <a:chOff x="0" y="0"/>
              <a:chExt cx="5922841" cy="2152769"/>
            </a:xfrm>
          </p:grpSpPr>
          <p:grpSp>
            <p:nvGrpSpPr>
              <p:cNvPr id="3145" name="Group"/>
              <p:cNvGrpSpPr/>
              <p:nvPr/>
            </p:nvGrpSpPr>
            <p:grpSpPr>
              <a:xfrm>
                <a:off x="-1" y="681461"/>
                <a:ext cx="3566922" cy="1471309"/>
                <a:chOff x="0" y="0"/>
                <a:chExt cx="3566921" cy="1471308"/>
              </a:xfrm>
            </p:grpSpPr>
            <p:sp>
              <p:nvSpPr>
                <p:cNvPr id="3140" name="Oval"/>
                <p:cNvSpPr/>
                <p:nvPr/>
              </p:nvSpPr>
              <p:spPr>
                <a:xfrm rot="6415639">
                  <a:off x="1561277" y="-1060955"/>
                  <a:ext cx="444367" cy="3593218"/>
                </a:xfrm>
                <a:prstGeom prst="ellipse">
                  <a:avLst/>
                </a:pr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41" name="Circle"/>
                <p:cNvSpPr/>
                <p:nvPr/>
              </p:nvSpPr>
              <p:spPr>
                <a:xfrm>
                  <a:off x="1685527" y="637721"/>
                  <a:ext cx="195867" cy="19586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42" name="Line"/>
                <p:cNvSpPr/>
                <p:nvPr/>
              </p:nvSpPr>
              <p:spPr>
                <a:xfrm>
                  <a:off x="1787362" y="741855"/>
                  <a:ext cx="1743811" cy="540196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3143" name="Image" descr="Image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2371736" y="1074752"/>
                  <a:ext cx="3556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44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557716" y="355766"/>
                  <a:ext cx="4191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151" name="Group"/>
              <p:cNvGrpSpPr/>
              <p:nvPr/>
            </p:nvGrpSpPr>
            <p:grpSpPr>
              <a:xfrm>
                <a:off x="3918718" y="-1"/>
                <a:ext cx="2004124" cy="2057457"/>
                <a:chOff x="0" y="0"/>
                <a:chExt cx="2004122" cy="2057456"/>
              </a:xfrm>
            </p:grpSpPr>
            <p:sp>
              <p:nvSpPr>
                <p:cNvPr id="3146" name="Oval"/>
                <p:cNvSpPr/>
                <p:nvPr/>
              </p:nvSpPr>
              <p:spPr>
                <a:xfrm rot="2634642">
                  <a:off x="779878" y="-185334"/>
                  <a:ext cx="444367" cy="2428124"/>
                </a:xfrm>
                <a:prstGeom prst="ellipse">
                  <a:avLst/>
                </a:pr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47" name="Circle"/>
                <p:cNvSpPr/>
                <p:nvPr/>
              </p:nvSpPr>
              <p:spPr>
                <a:xfrm>
                  <a:off x="904128" y="930795"/>
                  <a:ext cx="195866" cy="19586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48" name="Line"/>
                <p:cNvSpPr/>
                <p:nvPr/>
              </p:nvSpPr>
              <p:spPr>
                <a:xfrm flipH="1">
                  <a:off x="133154" y="1036016"/>
                  <a:ext cx="869652" cy="88939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3149" name="Image" descr="Image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25746" y="1506447"/>
                  <a:ext cx="3683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50" name="Image" descr="Image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780263" y="623464"/>
                  <a:ext cx="431801" cy="2921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152" name="`"/>
              <p:cNvSpPr/>
              <p:nvPr/>
            </p:nvSpPr>
            <p:spPr>
              <a:xfrm rot="379872">
                <a:off x="3530993" y="1816040"/>
                <a:ext cx="540261" cy="24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357"/>
                    </a:moveTo>
                    <a:lnTo>
                      <a:pt x="3272" y="21600"/>
                    </a:lnTo>
                    <a:lnTo>
                      <a:pt x="4917" y="7482"/>
                    </a:lnTo>
                    <a:lnTo>
                      <a:pt x="8076" y="19225"/>
                    </a:lnTo>
                    <a:lnTo>
                      <a:pt x="9611" y="4896"/>
                    </a:lnTo>
                    <a:lnTo>
                      <a:pt x="12912" y="16318"/>
                    </a:lnTo>
                    <a:lnTo>
                      <a:pt x="14095" y="1456"/>
                    </a:lnTo>
                    <a:lnTo>
                      <a:pt x="16746" y="13419"/>
                    </a:lnTo>
                    <a:lnTo>
                      <a:pt x="18156" y="0"/>
                    </a:lnTo>
                    <a:lnTo>
                      <a:pt x="21600" y="6752"/>
                    </a:lnTo>
                  </a:path>
                </a:pathLst>
              </a:custGeom>
              <a:noFill/>
              <a:ln w="254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</p:grpSp>
        <p:sp>
          <p:nvSpPr>
            <p:cNvPr id="3154" name="Line"/>
            <p:cNvSpPr/>
            <p:nvPr/>
          </p:nvSpPr>
          <p:spPr>
            <a:xfrm flipH="1">
              <a:off x="3806873" y="1908745"/>
              <a:ext cx="272481" cy="1905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55" name="Line"/>
            <p:cNvSpPr/>
            <p:nvPr/>
          </p:nvSpPr>
          <p:spPr>
            <a:xfrm flipH="1">
              <a:off x="3515191" y="1940382"/>
              <a:ext cx="272481" cy="190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157" name="Soft constraint: force competes with other forces in the system"/>
          <p:cNvSpPr txBox="1"/>
          <p:nvPr>
            <p:ph type="body" sz="quarter" idx="1"/>
          </p:nvPr>
        </p:nvSpPr>
        <p:spPr>
          <a:xfrm>
            <a:off x="1451163" y="2628900"/>
            <a:ext cx="4345721" cy="3390244"/>
          </a:xfrm>
          <a:prstGeom prst="rect">
            <a:avLst/>
          </a:prstGeom>
        </p:spPr>
        <p:txBody>
          <a:bodyPr/>
          <a:lstStyle/>
          <a:p>
            <a:pPr/>
            <a:r>
              <a:t>S</a:t>
            </a:r>
            <a:r>
              <a:rPr b="1"/>
              <a:t>oft</a:t>
            </a:r>
            <a:r>
              <a:t> </a:t>
            </a:r>
            <a:r>
              <a:rPr b="1"/>
              <a:t>constraint</a:t>
            </a:r>
            <a:r>
              <a:t>: force competes with other forces in the system</a:t>
            </a:r>
          </a:p>
        </p:txBody>
      </p:sp>
      <p:sp>
        <p:nvSpPr>
          <p:cNvPr id="3158" name="Hard constraint: force as strong as necessary to maintain constraint"/>
          <p:cNvSpPr txBox="1"/>
          <p:nvPr/>
        </p:nvSpPr>
        <p:spPr>
          <a:xfrm>
            <a:off x="7315614" y="2899226"/>
            <a:ext cx="4550586" cy="2849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H</a:t>
            </a:r>
            <a:r>
              <a:rPr b="1"/>
              <a:t>ard constraint</a:t>
            </a:r>
            <a:r>
              <a:t>: force as strong as necessary to maintain constraint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2" name="Constraints: Solution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Constraints: Solution Methods</a:t>
            </a:r>
          </a:p>
        </p:txBody>
      </p:sp>
      <p:sp>
        <p:nvSpPr>
          <p:cNvPr id="3163" name="Maximal coordinates + auxiliary conditions…"/>
          <p:cNvSpPr txBox="1"/>
          <p:nvPr>
            <p:ph type="body" idx="1"/>
          </p:nvPr>
        </p:nvSpPr>
        <p:spPr>
          <a:xfrm>
            <a:off x="508000" y="2628900"/>
            <a:ext cx="8542974" cy="6096000"/>
          </a:xfrm>
          <a:prstGeom prst="rect">
            <a:avLst/>
          </a:prstGeom>
        </p:spPr>
        <p:txBody>
          <a:bodyPr/>
          <a:lstStyle/>
          <a:p>
            <a:pPr/>
            <a:r>
              <a:t>Maximal coordinates + auxiliary conditions</a:t>
            </a:r>
          </a:p>
          <a:p>
            <a:pPr lvl="1"/>
            <a:r>
              <a:t>Include forces to maintain constraint</a:t>
            </a:r>
          </a:p>
          <a:p>
            <a:pPr/>
            <a:r>
              <a:t>Generalized coordinates (a.k.a., reduced coordinates, minimal coordinates)</a:t>
            </a:r>
          </a:p>
          <a:p>
            <a:pPr lvl="1"/>
            <a:r>
              <a:t>Parameterize true DOF, respecting constraints</a:t>
            </a:r>
          </a:p>
        </p:txBody>
      </p:sp>
      <p:grpSp>
        <p:nvGrpSpPr>
          <p:cNvPr id="3174" name="Group"/>
          <p:cNvGrpSpPr/>
          <p:nvPr/>
        </p:nvGrpSpPr>
        <p:grpSpPr>
          <a:xfrm>
            <a:off x="9340256" y="2492170"/>
            <a:ext cx="2617765" cy="2702312"/>
            <a:chOff x="0" y="11710"/>
            <a:chExt cx="2617764" cy="2702310"/>
          </a:xfrm>
        </p:grpSpPr>
        <p:sp>
          <p:nvSpPr>
            <p:cNvPr id="3164" name="`"/>
            <p:cNvSpPr/>
            <p:nvPr/>
          </p:nvSpPr>
          <p:spPr>
            <a:xfrm flipH="1" flipV="1">
              <a:off x="1194126" y="114560"/>
              <a:ext cx="86647" cy="2504124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165" name="`"/>
            <p:cNvSpPr/>
            <p:nvPr/>
          </p:nvSpPr>
          <p:spPr>
            <a:xfrm>
              <a:off x="190934" y="1088171"/>
              <a:ext cx="2181384" cy="219856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166" name="`"/>
            <p:cNvSpPr/>
            <p:nvPr/>
          </p:nvSpPr>
          <p:spPr>
            <a:xfrm>
              <a:off x="1180926" y="206235"/>
              <a:ext cx="1191392" cy="1017531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167" name="`"/>
            <p:cNvSpPr/>
            <p:nvPr/>
          </p:nvSpPr>
          <p:spPr>
            <a:xfrm flipV="1">
              <a:off x="190934" y="252345"/>
              <a:ext cx="1006419" cy="835827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168" name="`"/>
            <p:cNvSpPr/>
            <p:nvPr/>
          </p:nvSpPr>
          <p:spPr>
            <a:xfrm flipV="1">
              <a:off x="1292505" y="1308026"/>
              <a:ext cx="1079813" cy="1235761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169" name="`"/>
            <p:cNvSpPr/>
            <p:nvPr/>
          </p:nvSpPr>
          <p:spPr>
            <a:xfrm flipH="1" flipV="1">
              <a:off x="164287" y="1134441"/>
              <a:ext cx="1128219" cy="1409346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170" name="Oval"/>
            <p:cNvSpPr/>
            <p:nvPr/>
          </p:nvSpPr>
          <p:spPr>
            <a:xfrm>
              <a:off x="1117069" y="2338686"/>
              <a:ext cx="327969" cy="375335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71" name="Oval"/>
            <p:cNvSpPr/>
            <p:nvPr/>
          </p:nvSpPr>
          <p:spPr>
            <a:xfrm>
              <a:off x="-1" y="934823"/>
              <a:ext cx="327970" cy="375335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72" name="Shape"/>
            <p:cNvSpPr/>
            <p:nvPr/>
          </p:nvSpPr>
          <p:spPr>
            <a:xfrm rot="1494708">
              <a:off x="2219199" y="1035746"/>
              <a:ext cx="336863" cy="367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6" h="19426" fill="norm" stroke="1" extrusionOk="0">
                  <a:moveTo>
                    <a:pt x="16186" y="3191"/>
                  </a:moveTo>
                  <a:cubicBezTo>
                    <a:pt x="20173" y="7167"/>
                    <a:pt x="20503" y="13309"/>
                    <a:pt x="16923" y="16911"/>
                  </a:cubicBezTo>
                  <a:cubicBezTo>
                    <a:pt x="13342" y="20513"/>
                    <a:pt x="7208" y="20210"/>
                    <a:pt x="3220" y="16235"/>
                  </a:cubicBezTo>
                  <a:cubicBezTo>
                    <a:pt x="-767" y="12259"/>
                    <a:pt x="-1097" y="6117"/>
                    <a:pt x="2483" y="2515"/>
                  </a:cubicBezTo>
                  <a:cubicBezTo>
                    <a:pt x="6064" y="-1087"/>
                    <a:pt x="12198" y="-784"/>
                    <a:pt x="16186" y="3191"/>
                  </a:cubicBezTo>
                  <a:close/>
                </a:path>
              </a:pathLst>
            </a:cu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73" name="Shape"/>
            <p:cNvSpPr/>
            <p:nvPr/>
          </p:nvSpPr>
          <p:spPr>
            <a:xfrm rot="1494708">
              <a:off x="1034990" y="65566"/>
              <a:ext cx="336862" cy="367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6" h="19426" fill="norm" stroke="1" extrusionOk="0">
                  <a:moveTo>
                    <a:pt x="16186" y="3191"/>
                  </a:moveTo>
                  <a:cubicBezTo>
                    <a:pt x="20173" y="7167"/>
                    <a:pt x="20503" y="13309"/>
                    <a:pt x="16923" y="16911"/>
                  </a:cubicBezTo>
                  <a:cubicBezTo>
                    <a:pt x="13342" y="20513"/>
                    <a:pt x="7208" y="20210"/>
                    <a:pt x="3220" y="16235"/>
                  </a:cubicBezTo>
                  <a:cubicBezTo>
                    <a:pt x="-767" y="12259"/>
                    <a:pt x="-1097" y="6117"/>
                    <a:pt x="2483" y="2515"/>
                  </a:cubicBezTo>
                  <a:cubicBezTo>
                    <a:pt x="6064" y="-1087"/>
                    <a:pt x="12198" y="-784"/>
                    <a:pt x="16186" y="3191"/>
                  </a:cubicBezTo>
                  <a:close/>
                </a:path>
              </a:pathLst>
            </a:cu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175" name="Shape"/>
          <p:cNvSpPr/>
          <p:nvPr/>
        </p:nvSpPr>
        <p:spPr>
          <a:xfrm>
            <a:off x="9323733" y="5875086"/>
            <a:ext cx="2615047" cy="2377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76" y="0"/>
                </a:moveTo>
                <a:lnTo>
                  <a:pt x="0" y="8201"/>
                </a:lnTo>
                <a:lnTo>
                  <a:pt x="10849" y="21600"/>
                </a:lnTo>
                <a:lnTo>
                  <a:pt x="21600" y="9588"/>
                </a:lnTo>
                <a:lnTo>
                  <a:pt x="9976" y="0"/>
                </a:lnTo>
                <a:close/>
              </a:path>
            </a:pathLst>
          </a:custGeom>
          <a:solidFill>
            <a:schemeClr val="accent1">
              <a:hueOff val="369194"/>
              <a:satOff val="6343"/>
              <a:lumOff val="-13963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" name="Rectangle"/>
          <p:cNvSpPr/>
          <p:nvPr/>
        </p:nvSpPr>
        <p:spPr>
          <a:xfrm>
            <a:off x="406400" y="3575050"/>
            <a:ext cx="12192000" cy="1852117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178" name="Constraints: Solution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Constraints: Solution Methods</a:t>
            </a:r>
          </a:p>
        </p:txBody>
      </p:sp>
      <p:sp>
        <p:nvSpPr>
          <p:cNvPr id="3179" name="Maximal coordinates + auxiliary condi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Maximal coordinates + auxiliary conditions</a:t>
            </a:r>
          </a:p>
          <a:p>
            <a:pPr lvl="1"/>
            <a:r>
              <a:t>include forces to maintain constraint</a:t>
            </a:r>
          </a:p>
          <a:p>
            <a:pPr/>
            <a:r>
              <a:t>Generalized coordinates (a.k.a., reduced coordinates, minimal coordinates)</a:t>
            </a:r>
          </a:p>
          <a:p>
            <a:pPr lvl="1"/>
            <a:r>
              <a:t>parameterize true DOF, respecting constraints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1" name="Penalty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Penalty Methods</a:t>
            </a:r>
          </a:p>
        </p:txBody>
      </p:sp>
      <p:sp>
        <p:nvSpPr>
          <p:cNvPr id="3182" name="Restoring force that acts to drive system to valid state"/>
          <p:cNvSpPr txBox="1"/>
          <p:nvPr>
            <p:ph type="body" sz="quarter" idx="1"/>
          </p:nvPr>
        </p:nvSpPr>
        <p:spPr>
          <a:xfrm>
            <a:off x="508000" y="2628900"/>
            <a:ext cx="11988800" cy="1104618"/>
          </a:xfrm>
          <a:prstGeom prst="rect">
            <a:avLst/>
          </a:prstGeom>
        </p:spPr>
        <p:txBody>
          <a:bodyPr/>
          <a:lstStyle/>
          <a:p>
            <a:pPr/>
            <a:r>
              <a:t>Restoring force that acts to drive system to valid state</a:t>
            </a:r>
          </a:p>
        </p:txBody>
      </p:sp>
      <p:grpSp>
        <p:nvGrpSpPr>
          <p:cNvPr id="3199" name="Group"/>
          <p:cNvGrpSpPr/>
          <p:nvPr/>
        </p:nvGrpSpPr>
        <p:grpSpPr>
          <a:xfrm>
            <a:off x="4680903" y="5724288"/>
            <a:ext cx="7174090" cy="2607561"/>
            <a:chOff x="0" y="0"/>
            <a:chExt cx="7174089" cy="2607560"/>
          </a:xfrm>
        </p:grpSpPr>
        <p:grpSp>
          <p:nvGrpSpPr>
            <p:cNvPr id="3196" name="Group"/>
            <p:cNvGrpSpPr/>
            <p:nvPr/>
          </p:nvGrpSpPr>
          <p:grpSpPr>
            <a:xfrm>
              <a:off x="0" y="-1"/>
              <a:ext cx="7174090" cy="2607561"/>
              <a:chOff x="0" y="0"/>
              <a:chExt cx="7174089" cy="2607559"/>
            </a:xfrm>
          </p:grpSpPr>
          <p:grpSp>
            <p:nvGrpSpPr>
              <p:cNvPr id="3188" name="Group"/>
              <p:cNvGrpSpPr/>
              <p:nvPr/>
            </p:nvGrpSpPr>
            <p:grpSpPr>
              <a:xfrm>
                <a:off x="0" y="825425"/>
                <a:ext cx="4320462" cy="1782135"/>
                <a:chOff x="0" y="0"/>
                <a:chExt cx="4320461" cy="1782134"/>
              </a:xfrm>
            </p:grpSpPr>
            <p:sp>
              <p:nvSpPr>
                <p:cNvPr id="3183" name="Oval"/>
                <p:cNvSpPr/>
                <p:nvPr/>
              </p:nvSpPr>
              <p:spPr>
                <a:xfrm rot="6415639">
                  <a:off x="1891110" y="-1285090"/>
                  <a:ext cx="538242" cy="4352314"/>
                </a:xfrm>
                <a:prstGeom prst="ellipse">
                  <a:avLst/>
                </a:pr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84" name="Circle"/>
                <p:cNvSpPr/>
                <p:nvPr/>
              </p:nvSpPr>
              <p:spPr>
                <a:xfrm>
                  <a:off x="2041609" y="772445"/>
                  <a:ext cx="237245" cy="23724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85" name="Line"/>
                <p:cNvSpPr/>
                <p:nvPr/>
              </p:nvSpPr>
              <p:spPr>
                <a:xfrm>
                  <a:off x="2164956" y="898578"/>
                  <a:ext cx="2112206" cy="654316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3186" name="Image" descr="Image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2872784" y="1301803"/>
                  <a:ext cx="430725" cy="3538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87" name="Image" descr="Image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886796" y="430924"/>
                  <a:ext cx="507639" cy="3538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194" name="Group"/>
              <p:cNvGrpSpPr/>
              <p:nvPr/>
            </p:nvGrpSpPr>
            <p:grpSpPr>
              <a:xfrm>
                <a:off x="4746579" y="-1"/>
                <a:ext cx="2427511" cy="2492112"/>
                <a:chOff x="0" y="0"/>
                <a:chExt cx="2427509" cy="2492110"/>
              </a:xfrm>
            </p:grpSpPr>
            <p:sp>
              <p:nvSpPr>
                <p:cNvPr id="3189" name="Oval"/>
                <p:cNvSpPr/>
                <p:nvPr/>
              </p:nvSpPr>
              <p:spPr>
                <a:xfrm rot="2634642">
                  <a:off x="944634" y="-224487"/>
                  <a:ext cx="538242" cy="2941085"/>
                </a:xfrm>
                <a:prstGeom prst="ellipse">
                  <a:avLst/>
                </a:prstGeom>
                <a:solidFill>
                  <a:srgbClr val="92929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90" name="Circle"/>
                <p:cNvSpPr/>
                <p:nvPr/>
              </p:nvSpPr>
              <p:spPr>
                <a:xfrm>
                  <a:off x="1095132" y="1127433"/>
                  <a:ext cx="237245" cy="23724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191" name="Line"/>
                <p:cNvSpPr/>
                <p:nvPr/>
              </p:nvSpPr>
              <p:spPr>
                <a:xfrm flipH="1">
                  <a:off x="161284" y="1254883"/>
                  <a:ext cx="1053373" cy="1077287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pic>
              <p:nvPicPr>
                <p:cNvPr id="3192" name="Image" descr="Image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757941" y="1824696"/>
                  <a:ext cx="446107" cy="3538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93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945101" y="755176"/>
                  <a:ext cx="523022" cy="3538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195" name="`"/>
              <p:cNvSpPr/>
              <p:nvPr/>
            </p:nvSpPr>
            <p:spPr>
              <a:xfrm rot="379872">
                <a:off x="4276944" y="2199694"/>
                <a:ext cx="654396" cy="301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2357"/>
                    </a:moveTo>
                    <a:lnTo>
                      <a:pt x="3272" y="21600"/>
                    </a:lnTo>
                    <a:lnTo>
                      <a:pt x="4917" y="7482"/>
                    </a:lnTo>
                    <a:lnTo>
                      <a:pt x="8076" y="19225"/>
                    </a:lnTo>
                    <a:lnTo>
                      <a:pt x="9611" y="4896"/>
                    </a:lnTo>
                    <a:lnTo>
                      <a:pt x="12912" y="16318"/>
                    </a:lnTo>
                    <a:lnTo>
                      <a:pt x="14095" y="1456"/>
                    </a:lnTo>
                    <a:lnTo>
                      <a:pt x="16746" y="13419"/>
                    </a:lnTo>
                    <a:lnTo>
                      <a:pt x="18156" y="0"/>
                    </a:lnTo>
                    <a:lnTo>
                      <a:pt x="21600" y="6752"/>
                    </a:lnTo>
                  </a:path>
                </a:pathLst>
              </a:custGeom>
              <a:noFill/>
              <a:ln w="254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</p:grpSp>
        <p:sp>
          <p:nvSpPr>
            <p:cNvPr id="3197" name="Line"/>
            <p:cNvSpPr/>
            <p:nvPr/>
          </p:nvSpPr>
          <p:spPr>
            <a:xfrm flipH="1">
              <a:off x="4611106" y="2311983"/>
              <a:ext cx="330045" cy="230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198" name="Line"/>
            <p:cNvSpPr/>
            <p:nvPr/>
          </p:nvSpPr>
          <p:spPr>
            <a:xfrm flipH="1">
              <a:off x="4257803" y="2350304"/>
              <a:ext cx="330046" cy="230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320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80706" y="4041492"/>
            <a:ext cx="4991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1" name="constraint:"/>
          <p:cNvSpPr txBox="1"/>
          <p:nvPr/>
        </p:nvSpPr>
        <p:spPr>
          <a:xfrm>
            <a:off x="1111398" y="3895442"/>
            <a:ext cx="224760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constraint:</a:t>
            </a:r>
          </a:p>
        </p:txBody>
      </p:sp>
      <p:sp>
        <p:nvSpPr>
          <p:cNvPr id="3202" name="penalty force:"/>
          <p:cNvSpPr txBox="1"/>
          <p:nvPr/>
        </p:nvSpPr>
        <p:spPr>
          <a:xfrm>
            <a:off x="803101" y="4698717"/>
            <a:ext cx="286419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penalty force:</a:t>
            </a:r>
          </a:p>
        </p:txBody>
      </p:sp>
      <p:pic>
        <p:nvPicPr>
          <p:cNvPr id="320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45756" y="4876517"/>
            <a:ext cx="60706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4100" y="6950547"/>
            <a:ext cx="23622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499987" y="8339932"/>
            <a:ext cx="3302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89927" y="8339932"/>
            <a:ext cx="673101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pr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Springs</a:t>
            </a:r>
          </a:p>
        </p:txBody>
      </p:sp>
      <p:sp>
        <p:nvSpPr>
          <p:cNvPr id="276" name="`"/>
          <p:cNvSpPr/>
          <p:nvPr/>
        </p:nvSpPr>
        <p:spPr>
          <a:xfrm rot="12756768">
            <a:off x="9506340" y="40049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277" name="Circle"/>
          <p:cNvSpPr/>
          <p:nvPr/>
        </p:nvSpPr>
        <p:spPr>
          <a:xfrm>
            <a:off x="9421863" y="32321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78" name="Circle"/>
          <p:cNvSpPr/>
          <p:nvPr/>
        </p:nvSpPr>
        <p:spPr>
          <a:xfrm>
            <a:off x="11390363" y="46799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1950" y="4991100"/>
            <a:ext cx="7200900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3550" y="7141373"/>
            <a:ext cx="1917700" cy="71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arbitrary connection?"/>
          <p:cNvSpPr txBox="1"/>
          <p:nvPr/>
        </p:nvSpPr>
        <p:spPr>
          <a:xfrm>
            <a:off x="4290181" y="5173746"/>
            <a:ext cx="442443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arbitrary connection?</a:t>
            </a:r>
          </a:p>
        </p:txBody>
      </p:sp>
      <p:pic>
        <p:nvPicPr>
          <p:cNvPr id="2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9200" y="2840826"/>
            <a:ext cx="5486400" cy="137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1"/>
      <p:bldP build="whole" bldLvl="1" animBg="1" rev="0" advAuto="0" spid="281" grpId="2"/>
      <p:bldP build="whole" bldLvl="1" animBg="1" rev="0" advAuto="0" spid="280" grpId="4"/>
      <p:bldP build="whole" bldLvl="1" animBg="1" rev="0" advAuto="0" spid="279" grpId="3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Penalty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Penalty Methods</a:t>
            </a:r>
          </a:p>
        </p:txBody>
      </p:sp>
      <p:sp>
        <p:nvSpPr>
          <p:cNvPr id="3209" name="Simple to add to solver…"/>
          <p:cNvSpPr txBox="1"/>
          <p:nvPr>
            <p:ph type="body" idx="1"/>
          </p:nvPr>
        </p:nvSpPr>
        <p:spPr>
          <a:xfrm>
            <a:off x="1925488" y="2628900"/>
            <a:ext cx="9153824" cy="6096000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3">
                  <a:hueOff val="708446"/>
                  <a:satOff val="-4821"/>
                  <a:lumOff val="-14251"/>
                </a:schemeClr>
              </a:buClr>
              <a:buSzPct val="200000"/>
              <a:buChar char="✓"/>
            </a:pPr>
            <a:r>
              <a:t>Simple to add to solver</a:t>
            </a:r>
          </a:p>
          <a:p>
            <a:pPr>
              <a:buClr>
                <a:schemeClr val="accent5">
                  <a:hueOff val="-375889"/>
                  <a:satOff val="-9195"/>
                  <a:lumOff val="-14901"/>
                </a:schemeClr>
              </a:buClr>
              <a:buSzPct val="200000"/>
              <a:buChar char="-"/>
            </a:pPr>
            <a:r>
              <a:t>Must tune parameters (k)</a:t>
            </a:r>
          </a:p>
          <a:p>
            <a:pPr>
              <a:buClr>
                <a:schemeClr val="accent5">
                  <a:hueOff val="-375889"/>
                  <a:satOff val="-9195"/>
                  <a:lumOff val="-14901"/>
                </a:schemeClr>
              </a:buClr>
              <a:buSzPct val="200000"/>
              <a:buChar char="-"/>
            </a:pPr>
            <a:r>
              <a:t>Introduce stiff forces  -&gt; smaller time step or implicit integration</a:t>
            </a:r>
          </a:p>
          <a:p>
            <a:pPr>
              <a:buClr>
                <a:schemeClr val="accent5">
                  <a:hueOff val="-375889"/>
                  <a:satOff val="-9195"/>
                  <a:lumOff val="-14901"/>
                </a:schemeClr>
              </a:buClr>
              <a:buSzPct val="200000"/>
              <a:buChar char="-"/>
            </a:pPr>
            <a:r>
              <a:t>Constraint violation, oscillations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Lagrange Multiplier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Lagrange Multiplier Methods</a:t>
            </a:r>
          </a:p>
        </p:txBody>
      </p:sp>
      <p:sp>
        <p:nvSpPr>
          <p:cNvPr id="3212" name="Constraint force arises in response to other forces in the syste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force arises in response to other forces in the system </a:t>
            </a:r>
          </a:p>
          <a:p>
            <a:pPr/>
            <a:r>
              <a:t>Add unknowns to equations that represent strength of constraint force</a:t>
            </a:r>
          </a:p>
          <a:p>
            <a:pPr/>
            <a:r>
              <a:t>Add (differentiated) constraint equations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Constraint Implicit Surf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Implicit Surface</a:t>
            </a:r>
          </a:p>
        </p:txBody>
      </p:sp>
      <p:grpSp>
        <p:nvGrpSpPr>
          <p:cNvPr id="3224" name="Group"/>
          <p:cNvGrpSpPr/>
          <p:nvPr/>
        </p:nvGrpSpPr>
        <p:grpSpPr>
          <a:xfrm>
            <a:off x="6207284" y="2926532"/>
            <a:ext cx="6110605" cy="5904633"/>
            <a:chOff x="0" y="0"/>
            <a:chExt cx="6110604" cy="5904631"/>
          </a:xfrm>
        </p:grpSpPr>
        <p:sp>
          <p:nvSpPr>
            <p:cNvPr id="3215" name="Line"/>
            <p:cNvSpPr/>
            <p:nvPr/>
          </p:nvSpPr>
          <p:spPr>
            <a:xfrm flipV="1">
              <a:off x="1769320" y="1069065"/>
              <a:ext cx="817740" cy="45927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21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407292"/>
              <a:ext cx="1689100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446044" y="2272589"/>
              <a:ext cx="11938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1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07005" y="1968599"/>
              <a:ext cx="2032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9" name="Line"/>
            <p:cNvSpPr/>
            <p:nvPr/>
          </p:nvSpPr>
          <p:spPr>
            <a:xfrm>
              <a:off x="760118" y="0"/>
              <a:ext cx="3438129" cy="5904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6105" y="0"/>
                  </a:moveTo>
                  <a:cubicBezTo>
                    <a:pt x="6975" y="1839"/>
                    <a:pt x="9103" y="3377"/>
                    <a:pt x="11956" y="4244"/>
                  </a:cubicBezTo>
                  <a:cubicBezTo>
                    <a:pt x="14454" y="5002"/>
                    <a:pt x="17533" y="5297"/>
                    <a:pt x="19377" y="6530"/>
                  </a:cubicBezTo>
                  <a:cubicBezTo>
                    <a:pt x="21600" y="8018"/>
                    <a:pt x="21403" y="10087"/>
                    <a:pt x="20103" y="11996"/>
                  </a:cubicBezTo>
                  <a:cubicBezTo>
                    <a:pt x="19562" y="12792"/>
                    <a:pt x="18858" y="13546"/>
                    <a:pt x="17961" y="14216"/>
                  </a:cubicBezTo>
                  <a:cubicBezTo>
                    <a:pt x="16588" y="15244"/>
                    <a:pt x="14820" y="16051"/>
                    <a:pt x="12883" y="16675"/>
                  </a:cubicBezTo>
                  <a:cubicBezTo>
                    <a:pt x="9937" y="17626"/>
                    <a:pt x="6627" y="18149"/>
                    <a:pt x="3860" y="19280"/>
                  </a:cubicBezTo>
                  <a:cubicBezTo>
                    <a:pt x="2340" y="19902"/>
                    <a:pt x="1031" y="20689"/>
                    <a:pt x="0" y="21600"/>
                  </a:cubicBezTo>
                </a:path>
              </a:pathLst>
            </a:custGeom>
            <a:noFill/>
            <a:ln w="7620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220" name="Line"/>
            <p:cNvSpPr/>
            <p:nvPr/>
          </p:nvSpPr>
          <p:spPr>
            <a:xfrm flipV="1">
              <a:off x="4164382" y="2106900"/>
              <a:ext cx="885113" cy="1397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221" name="Line"/>
            <p:cNvSpPr/>
            <p:nvPr/>
          </p:nvSpPr>
          <p:spPr>
            <a:xfrm flipH="1" flipV="1">
              <a:off x="4062782" y="1734104"/>
              <a:ext cx="101601" cy="51249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22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21504" y="3342702"/>
              <a:ext cx="16891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90361" y="3342702"/>
              <a:ext cx="16891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2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75954" y="5576654"/>
            <a:ext cx="3886201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3226" name="Gradient"/>
          <p:cNvSpPr txBox="1"/>
          <p:nvPr>
            <p:ph type="body" sz="quarter" idx="1"/>
          </p:nvPr>
        </p:nvSpPr>
        <p:spPr>
          <a:xfrm>
            <a:off x="909976" y="4324491"/>
            <a:ext cx="2634656" cy="1104618"/>
          </a:xfrm>
          <a:prstGeom prst="rect">
            <a:avLst/>
          </a:prstGeom>
        </p:spPr>
        <p:txBody>
          <a:bodyPr/>
          <a:lstStyle/>
          <a:p>
            <a:pPr/>
            <a:r>
              <a:t>Gradient</a:t>
            </a:r>
          </a:p>
        </p:txBody>
      </p:sp>
      <p:pic>
        <p:nvPicPr>
          <p:cNvPr id="322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7446" y="3430379"/>
            <a:ext cx="38354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28" name="Circle"/>
          <p:cNvSpPr/>
          <p:nvPr/>
        </p:nvSpPr>
        <p:spPr>
          <a:xfrm>
            <a:off x="8003736" y="3208653"/>
            <a:ext cx="301802" cy="3018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0" name="Constraint For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Constraint Force</a:t>
            </a:r>
          </a:p>
        </p:txBody>
      </p:sp>
      <p:sp>
        <p:nvSpPr>
          <p:cNvPr id="3231" name="Constraint force"/>
          <p:cNvSpPr txBox="1"/>
          <p:nvPr>
            <p:ph type="body" sz="quarter" idx="1"/>
          </p:nvPr>
        </p:nvSpPr>
        <p:spPr>
          <a:xfrm>
            <a:off x="787400" y="2597291"/>
            <a:ext cx="4636691" cy="1104618"/>
          </a:xfrm>
          <a:prstGeom prst="rect">
            <a:avLst/>
          </a:prstGeom>
        </p:spPr>
        <p:txBody>
          <a:bodyPr/>
          <a:lstStyle/>
          <a:p>
            <a:pPr/>
            <a:r>
              <a:t>Constraint force</a:t>
            </a:r>
          </a:p>
        </p:txBody>
      </p:sp>
      <p:pic>
        <p:nvPicPr>
          <p:cNvPr id="32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3733" y="3963789"/>
            <a:ext cx="4826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3" name="Workless"/>
          <p:cNvSpPr txBox="1"/>
          <p:nvPr/>
        </p:nvSpPr>
        <p:spPr>
          <a:xfrm>
            <a:off x="787400" y="4629291"/>
            <a:ext cx="4636691" cy="110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b="1" sz="3600"/>
            </a:lvl1pPr>
          </a:lstStyle>
          <a:p>
            <a:pPr/>
            <a:r>
              <a:t>Workless</a:t>
            </a:r>
          </a:p>
        </p:txBody>
      </p:sp>
      <p:pic>
        <p:nvPicPr>
          <p:cNvPr id="3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5533" y="5994400"/>
            <a:ext cx="2159001" cy="40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0945" y="7356673"/>
            <a:ext cx="31496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6" name="Lagrange multiplier"/>
          <p:cNvSpPr txBox="1"/>
          <p:nvPr/>
        </p:nvSpPr>
        <p:spPr>
          <a:xfrm>
            <a:off x="698661" y="8175228"/>
            <a:ext cx="429227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Lagrange multiplier</a:t>
            </a:r>
          </a:p>
        </p:txBody>
      </p:sp>
      <p:sp>
        <p:nvSpPr>
          <p:cNvPr id="3237" name="Line"/>
          <p:cNvSpPr/>
          <p:nvPr/>
        </p:nvSpPr>
        <p:spPr>
          <a:xfrm flipV="1">
            <a:off x="2838949" y="7827091"/>
            <a:ext cx="460921" cy="46092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grpSp>
        <p:nvGrpSpPr>
          <p:cNvPr id="3247" name="Group"/>
          <p:cNvGrpSpPr/>
          <p:nvPr/>
        </p:nvGrpSpPr>
        <p:grpSpPr>
          <a:xfrm>
            <a:off x="6194584" y="2926532"/>
            <a:ext cx="6110605" cy="5904633"/>
            <a:chOff x="0" y="0"/>
            <a:chExt cx="6110604" cy="5904631"/>
          </a:xfrm>
        </p:grpSpPr>
        <p:sp>
          <p:nvSpPr>
            <p:cNvPr id="3238" name="Line"/>
            <p:cNvSpPr/>
            <p:nvPr/>
          </p:nvSpPr>
          <p:spPr>
            <a:xfrm flipV="1">
              <a:off x="1769320" y="1069065"/>
              <a:ext cx="817740" cy="45927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23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407292"/>
              <a:ext cx="1689100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446044" y="2272589"/>
              <a:ext cx="11938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707005" y="1968599"/>
              <a:ext cx="2032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2" name="Line"/>
            <p:cNvSpPr/>
            <p:nvPr/>
          </p:nvSpPr>
          <p:spPr>
            <a:xfrm>
              <a:off x="760118" y="0"/>
              <a:ext cx="3438129" cy="5904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6105" y="0"/>
                  </a:moveTo>
                  <a:cubicBezTo>
                    <a:pt x="6975" y="1839"/>
                    <a:pt x="9103" y="3377"/>
                    <a:pt x="11956" y="4244"/>
                  </a:cubicBezTo>
                  <a:cubicBezTo>
                    <a:pt x="14454" y="5002"/>
                    <a:pt x="17533" y="5297"/>
                    <a:pt x="19377" y="6530"/>
                  </a:cubicBezTo>
                  <a:cubicBezTo>
                    <a:pt x="21600" y="8018"/>
                    <a:pt x="21403" y="10087"/>
                    <a:pt x="20103" y="11996"/>
                  </a:cubicBezTo>
                  <a:cubicBezTo>
                    <a:pt x="19562" y="12792"/>
                    <a:pt x="18858" y="13546"/>
                    <a:pt x="17961" y="14216"/>
                  </a:cubicBezTo>
                  <a:cubicBezTo>
                    <a:pt x="16588" y="15244"/>
                    <a:pt x="14820" y="16051"/>
                    <a:pt x="12883" y="16675"/>
                  </a:cubicBezTo>
                  <a:cubicBezTo>
                    <a:pt x="9937" y="17626"/>
                    <a:pt x="6627" y="18149"/>
                    <a:pt x="3860" y="19280"/>
                  </a:cubicBezTo>
                  <a:cubicBezTo>
                    <a:pt x="2340" y="19902"/>
                    <a:pt x="1031" y="20689"/>
                    <a:pt x="0" y="21600"/>
                  </a:cubicBezTo>
                </a:path>
              </a:pathLst>
            </a:custGeom>
            <a:noFill/>
            <a:ln w="7620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243" name="Line"/>
            <p:cNvSpPr/>
            <p:nvPr/>
          </p:nvSpPr>
          <p:spPr>
            <a:xfrm flipV="1">
              <a:off x="4164382" y="2106900"/>
              <a:ext cx="885113" cy="1397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244" name="Line"/>
            <p:cNvSpPr/>
            <p:nvPr/>
          </p:nvSpPr>
          <p:spPr>
            <a:xfrm flipH="1" flipV="1">
              <a:off x="4062782" y="1734104"/>
              <a:ext cx="101601" cy="51249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245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421504" y="3342702"/>
              <a:ext cx="16891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6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90361" y="3342702"/>
              <a:ext cx="16891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48" name="Circle"/>
          <p:cNvSpPr/>
          <p:nvPr/>
        </p:nvSpPr>
        <p:spPr>
          <a:xfrm>
            <a:off x="8003736" y="3208653"/>
            <a:ext cx="301802" cy="30180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Equations of Mo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Equations of Motion</a:t>
            </a:r>
          </a:p>
        </p:txBody>
      </p:sp>
      <p:sp>
        <p:nvSpPr>
          <p:cNvPr id="3251" name="m constraints"/>
          <p:cNvSpPr txBox="1"/>
          <p:nvPr>
            <p:ph type="body" sz="quarter" idx="1"/>
          </p:nvPr>
        </p:nvSpPr>
        <p:spPr>
          <a:xfrm>
            <a:off x="508000" y="1993900"/>
            <a:ext cx="4380111" cy="1725911"/>
          </a:xfrm>
          <a:prstGeom prst="rect">
            <a:avLst/>
          </a:prstGeom>
        </p:spPr>
        <p:txBody>
          <a:bodyPr/>
          <a:lstStyle/>
          <a:p>
            <a:pPr/>
            <a:r>
              <a:t>m constraints</a:t>
            </a:r>
          </a:p>
        </p:txBody>
      </p:sp>
      <p:sp>
        <p:nvSpPr>
          <p:cNvPr id="3252" name="Constraint force"/>
          <p:cNvSpPr txBox="1"/>
          <p:nvPr/>
        </p:nvSpPr>
        <p:spPr>
          <a:xfrm>
            <a:off x="508000" y="4826000"/>
            <a:ext cx="11988800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Constraint force</a:t>
            </a:r>
          </a:p>
        </p:txBody>
      </p:sp>
      <p:pic>
        <p:nvPicPr>
          <p:cNvPr id="3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7900" y="2873375"/>
            <a:ext cx="5969000" cy="247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4705" y="5384800"/>
            <a:ext cx="8788401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5" name="Equations of motion"/>
          <p:cNvSpPr txBox="1"/>
          <p:nvPr/>
        </p:nvSpPr>
        <p:spPr>
          <a:xfrm>
            <a:off x="508000" y="6959600"/>
            <a:ext cx="11988800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Equations of motion</a:t>
            </a:r>
          </a:p>
        </p:txBody>
      </p:sp>
      <p:pic>
        <p:nvPicPr>
          <p:cNvPr id="32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8750" y="8455025"/>
            <a:ext cx="5067300" cy="48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How to fi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find </a:t>
            </a:r>
          </a:p>
        </p:txBody>
      </p:sp>
      <p:sp>
        <p:nvSpPr>
          <p:cNvPr id="3259" name="Constraint tells us valid positions"/>
          <p:cNvSpPr txBox="1"/>
          <p:nvPr>
            <p:ph type="body" sz="quarter" idx="1"/>
          </p:nvPr>
        </p:nvSpPr>
        <p:spPr>
          <a:xfrm>
            <a:off x="508000" y="2590800"/>
            <a:ext cx="11988800" cy="1219200"/>
          </a:xfrm>
          <a:prstGeom prst="rect">
            <a:avLst/>
          </a:prstGeom>
        </p:spPr>
        <p:txBody>
          <a:bodyPr/>
          <a:lstStyle/>
          <a:p>
            <a:pPr/>
            <a:r>
              <a:t>Constraint tells us valid positions</a:t>
            </a:r>
          </a:p>
        </p:txBody>
      </p:sp>
      <p:pic>
        <p:nvPicPr>
          <p:cNvPr id="3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2710" y="1117600"/>
            <a:ext cx="457201" cy="63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61" name="Differentiate to get valid velocities"/>
          <p:cNvSpPr txBox="1"/>
          <p:nvPr/>
        </p:nvSpPr>
        <p:spPr>
          <a:xfrm>
            <a:off x="508000" y="43815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Differentiate to get valid velocities</a:t>
            </a:r>
          </a:p>
        </p:txBody>
      </p:sp>
      <p:sp>
        <p:nvSpPr>
          <p:cNvPr id="3262" name="Differentiate again to get valid accelerations"/>
          <p:cNvSpPr txBox="1"/>
          <p:nvPr/>
        </p:nvSpPr>
        <p:spPr>
          <a:xfrm>
            <a:off x="508000" y="66548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Differentiate again to get valid accelerations</a:t>
            </a:r>
          </a:p>
        </p:txBody>
      </p:sp>
      <p:pic>
        <p:nvPicPr>
          <p:cNvPr id="3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2450" y="3860800"/>
            <a:ext cx="17399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8050" y="5892800"/>
            <a:ext cx="3568700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83100" y="8166100"/>
            <a:ext cx="4038600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How to fi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find </a:t>
            </a:r>
          </a:p>
        </p:txBody>
      </p:sp>
      <p:pic>
        <p:nvPicPr>
          <p:cNvPr id="32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2710" y="1117600"/>
            <a:ext cx="457201" cy="63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69" name="Equations of motion"/>
          <p:cNvSpPr txBox="1"/>
          <p:nvPr/>
        </p:nvSpPr>
        <p:spPr>
          <a:xfrm>
            <a:off x="508000" y="2514600"/>
            <a:ext cx="11988800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Equations of motion</a:t>
            </a:r>
          </a:p>
        </p:txBody>
      </p:sp>
      <p:pic>
        <p:nvPicPr>
          <p:cNvPr id="3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8750" y="4010025"/>
            <a:ext cx="5067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0944" y="4885035"/>
            <a:ext cx="3886201" cy="520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3" name="How to fi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find </a:t>
            </a:r>
          </a:p>
        </p:txBody>
      </p:sp>
      <p:pic>
        <p:nvPicPr>
          <p:cNvPr id="3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2710" y="1117600"/>
            <a:ext cx="457201" cy="63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5" name="Equations of motion"/>
          <p:cNvSpPr txBox="1"/>
          <p:nvPr/>
        </p:nvSpPr>
        <p:spPr>
          <a:xfrm>
            <a:off x="508000" y="2514600"/>
            <a:ext cx="11988800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Equations of motion</a:t>
            </a:r>
          </a:p>
        </p:txBody>
      </p:sp>
      <p:pic>
        <p:nvPicPr>
          <p:cNvPr id="3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8750" y="4010025"/>
            <a:ext cx="5067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0944" y="4885035"/>
            <a:ext cx="38862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64744" y="6483350"/>
            <a:ext cx="4038601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9" name="Line"/>
          <p:cNvSpPr/>
          <p:nvPr/>
        </p:nvSpPr>
        <p:spPr>
          <a:xfrm>
            <a:off x="6963125" y="5517890"/>
            <a:ext cx="439784" cy="858494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280" name="Plug into expression for valid a"/>
          <p:cNvSpPr txBox="1"/>
          <p:nvPr/>
        </p:nvSpPr>
        <p:spPr>
          <a:xfrm>
            <a:off x="508000" y="5232400"/>
            <a:ext cx="5755555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Plug into expression for valid </a:t>
            </a:r>
            <a:r>
              <a:rPr b="1"/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How to fi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find </a:t>
            </a:r>
          </a:p>
        </p:txBody>
      </p:sp>
      <p:pic>
        <p:nvPicPr>
          <p:cNvPr id="32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2710" y="1117600"/>
            <a:ext cx="457201" cy="63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84" name="Equations of motion"/>
          <p:cNvSpPr txBox="1"/>
          <p:nvPr/>
        </p:nvSpPr>
        <p:spPr>
          <a:xfrm>
            <a:off x="508000" y="2514600"/>
            <a:ext cx="11988800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Equations of motion</a:t>
            </a:r>
          </a:p>
        </p:txBody>
      </p:sp>
      <p:pic>
        <p:nvPicPr>
          <p:cNvPr id="3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8750" y="4010025"/>
            <a:ext cx="5067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0944" y="4885035"/>
            <a:ext cx="38862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64744" y="6483350"/>
            <a:ext cx="4038601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288" name="Line"/>
          <p:cNvSpPr/>
          <p:nvPr/>
        </p:nvSpPr>
        <p:spPr>
          <a:xfrm>
            <a:off x="6963125" y="5517890"/>
            <a:ext cx="439784" cy="858494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289" name="Plug into expression for valid a"/>
          <p:cNvSpPr txBox="1"/>
          <p:nvPr/>
        </p:nvSpPr>
        <p:spPr>
          <a:xfrm>
            <a:off x="508000" y="5232400"/>
            <a:ext cx="5755555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Plug into expression for valid </a:t>
            </a:r>
            <a:r>
              <a:rPr b="1"/>
              <a:t>a</a:t>
            </a:r>
          </a:p>
        </p:txBody>
      </p:sp>
      <p:sp>
        <p:nvSpPr>
          <p:cNvPr id="3290" name="Rearrange"/>
          <p:cNvSpPr txBox="1"/>
          <p:nvPr/>
        </p:nvSpPr>
        <p:spPr>
          <a:xfrm>
            <a:off x="508000" y="6959600"/>
            <a:ext cx="11988800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Rearrange </a:t>
            </a:r>
          </a:p>
        </p:txBody>
      </p:sp>
      <p:pic>
        <p:nvPicPr>
          <p:cNvPr id="329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23319" y="8356600"/>
            <a:ext cx="6134101" cy="54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How to fi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find </a:t>
            </a:r>
          </a:p>
        </p:txBody>
      </p:sp>
      <p:pic>
        <p:nvPicPr>
          <p:cNvPr id="32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2710" y="1117600"/>
            <a:ext cx="457201" cy="63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5" name="Rearrange"/>
          <p:cNvSpPr txBox="1"/>
          <p:nvPr/>
        </p:nvSpPr>
        <p:spPr>
          <a:xfrm>
            <a:off x="508000" y="2590800"/>
            <a:ext cx="11988800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Rearrange </a:t>
            </a:r>
          </a:p>
        </p:txBody>
      </p:sp>
      <p:sp>
        <p:nvSpPr>
          <p:cNvPr id="3296" name="KKT System"/>
          <p:cNvSpPr txBox="1"/>
          <p:nvPr/>
        </p:nvSpPr>
        <p:spPr>
          <a:xfrm>
            <a:off x="508000" y="4876800"/>
            <a:ext cx="11988800" cy="172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KKT System</a:t>
            </a:r>
          </a:p>
        </p:txBody>
      </p:sp>
      <p:pic>
        <p:nvPicPr>
          <p:cNvPr id="32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9200" y="6769100"/>
            <a:ext cx="54864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2650" y="4146550"/>
            <a:ext cx="6159500" cy="110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Damp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Damping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6150" y="4223990"/>
            <a:ext cx="8572500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641530"/>
            <a:ext cx="13004800" cy="129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1950" y="2515220"/>
            <a:ext cx="7200900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relative…"/>
          <p:cNvSpPr txBox="1"/>
          <p:nvPr/>
        </p:nvSpPr>
        <p:spPr>
          <a:xfrm>
            <a:off x="4006155" y="6103590"/>
            <a:ext cx="174129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relative</a:t>
            </a:r>
          </a:p>
          <a:p>
            <a:pPr>
              <a:defRPr sz="3600"/>
            </a:pPr>
            <a:r>
              <a:t>velocity</a:t>
            </a:r>
          </a:p>
        </p:txBody>
      </p:sp>
      <p:sp>
        <p:nvSpPr>
          <p:cNvPr id="289" name="spring…"/>
          <p:cNvSpPr txBox="1"/>
          <p:nvPr/>
        </p:nvSpPr>
        <p:spPr>
          <a:xfrm>
            <a:off x="6228705" y="6103590"/>
            <a:ext cx="191899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spring</a:t>
            </a:r>
          </a:p>
          <a:p>
            <a:pPr>
              <a:defRPr sz="3600"/>
            </a:pPr>
            <a:r>
              <a:t>direction</a:t>
            </a:r>
          </a:p>
        </p:txBody>
      </p:sp>
      <p:sp>
        <p:nvSpPr>
          <p:cNvPr id="290" name="{"/>
          <p:cNvSpPr txBox="1"/>
          <p:nvPr/>
        </p:nvSpPr>
        <p:spPr>
          <a:xfrm rot="16200000">
            <a:off x="6471022" y="4325590"/>
            <a:ext cx="875556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pPr/>
            <a:r>
              <a:t>{</a:t>
            </a:r>
          </a:p>
        </p:txBody>
      </p:sp>
      <p:sp>
        <p:nvSpPr>
          <p:cNvPr id="291" name="{"/>
          <p:cNvSpPr txBox="1"/>
          <p:nvPr/>
        </p:nvSpPr>
        <p:spPr>
          <a:xfrm rot="16200000">
            <a:off x="4273922" y="4325590"/>
            <a:ext cx="875556" cy="312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0"/>
            </a:lvl1pPr>
          </a:lstStyle>
          <a:p>
            <a:pPr/>
            <a:r>
              <a:t>{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1" grpId="2"/>
      <p:bldP build="whole" bldLvl="1" animBg="1" rev="0" advAuto="0" spid="286" grpId="6"/>
      <p:bldP build="whole" bldLvl="1" animBg="1" rev="0" advAuto="0" spid="288" grpId="3"/>
      <p:bldP build="whole" bldLvl="1" animBg="1" rev="0" advAuto="0" spid="289" grpId="5"/>
      <p:bldP build="whole" bldLvl="1" animBg="1" rev="0" advAuto="0" spid="285" grpId="1"/>
      <p:bldP build="whole" bldLvl="1" animBg="1" rev="0" advAuto="0" spid="290" grpId="4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eneralized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Coordinates</a:t>
            </a:r>
          </a:p>
        </p:txBody>
      </p:sp>
      <p:sp>
        <p:nvSpPr>
          <p:cNvPr id="3301" name="Instead of maximal coordinates                            along with auxiliary conditions and forces"/>
          <p:cNvSpPr txBox="1"/>
          <p:nvPr>
            <p:ph type="body" sz="quarter" idx="1"/>
          </p:nvPr>
        </p:nvSpPr>
        <p:spPr>
          <a:xfrm>
            <a:off x="508000" y="2888704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Instead of maximal coordinates                            along with auxiliary conditions and forces</a:t>
            </a:r>
          </a:p>
        </p:txBody>
      </p:sp>
      <p:pic>
        <p:nvPicPr>
          <p:cNvPr id="33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5700" y="5295900"/>
            <a:ext cx="25400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0502" y="3345904"/>
            <a:ext cx="26162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3304" name="Generalized coordinates                           with               that take constraints into account"/>
          <p:cNvSpPr txBox="1"/>
          <p:nvPr/>
        </p:nvSpPr>
        <p:spPr>
          <a:xfrm>
            <a:off x="508000" y="4818558"/>
            <a:ext cx="11988800" cy="169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Generalized coordinates                           with               that take constraints into account</a:t>
            </a:r>
          </a:p>
        </p:txBody>
      </p:sp>
      <p:pic>
        <p:nvPicPr>
          <p:cNvPr id="33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48689" y="5238750"/>
            <a:ext cx="1282701" cy="34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" name="Generalized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Coordinates</a:t>
            </a:r>
          </a:p>
        </p:txBody>
      </p:sp>
      <p:sp>
        <p:nvSpPr>
          <p:cNvPr id="3308" name="Example: rigid body"/>
          <p:cNvSpPr txBox="1"/>
          <p:nvPr>
            <p:ph type="body" sz="quarter" idx="1"/>
          </p:nvPr>
        </p:nvSpPr>
        <p:spPr>
          <a:xfrm>
            <a:off x="508000" y="2888704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Example: rigid body</a:t>
            </a:r>
          </a:p>
        </p:txBody>
      </p:sp>
      <p:grpSp>
        <p:nvGrpSpPr>
          <p:cNvPr id="3319" name="Group"/>
          <p:cNvGrpSpPr/>
          <p:nvPr/>
        </p:nvGrpSpPr>
        <p:grpSpPr>
          <a:xfrm>
            <a:off x="1980245" y="4792521"/>
            <a:ext cx="2866673" cy="2609310"/>
            <a:chOff x="0" y="0"/>
            <a:chExt cx="2866672" cy="2609308"/>
          </a:xfrm>
        </p:grpSpPr>
        <p:sp>
          <p:nvSpPr>
            <p:cNvPr id="3309" name="`"/>
            <p:cNvSpPr/>
            <p:nvPr/>
          </p:nvSpPr>
          <p:spPr>
            <a:xfrm>
              <a:off x="1327678" y="246087"/>
              <a:ext cx="114107" cy="2138804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10" name="`"/>
            <p:cNvSpPr/>
            <p:nvPr/>
          </p:nvSpPr>
          <p:spPr>
            <a:xfrm>
              <a:off x="210079" y="1046187"/>
              <a:ext cx="2400106" cy="21137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11" name="`"/>
            <p:cNvSpPr/>
            <p:nvPr/>
          </p:nvSpPr>
          <p:spPr>
            <a:xfrm>
              <a:off x="1299335" y="198278"/>
              <a:ext cx="1310850" cy="97827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12" name="`"/>
            <p:cNvSpPr/>
            <p:nvPr/>
          </p:nvSpPr>
          <p:spPr>
            <a:xfrm flipV="1">
              <a:off x="210079" y="242609"/>
              <a:ext cx="1107330" cy="803579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13" name="`"/>
            <p:cNvSpPr/>
            <p:nvPr/>
          </p:nvSpPr>
          <p:spPr>
            <a:xfrm flipV="1">
              <a:off x="1422102" y="1257560"/>
              <a:ext cx="1188083" cy="118808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14" name="`"/>
            <p:cNvSpPr/>
            <p:nvPr/>
          </p:nvSpPr>
          <p:spPr>
            <a:xfrm flipH="1" flipV="1">
              <a:off x="180759" y="1090672"/>
              <a:ext cx="1241344" cy="1354971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15" name="Circle"/>
            <p:cNvSpPr/>
            <p:nvPr/>
          </p:nvSpPr>
          <p:spPr>
            <a:xfrm>
              <a:off x="1229075" y="2248455"/>
              <a:ext cx="360854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16" name="Circle"/>
            <p:cNvSpPr/>
            <p:nvPr/>
          </p:nvSpPr>
          <p:spPr>
            <a:xfrm>
              <a:off x="0" y="898755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17" name="Circle"/>
            <p:cNvSpPr/>
            <p:nvPr/>
          </p:nvSpPr>
          <p:spPr>
            <a:xfrm rot="1494708">
              <a:off x="2446607" y="991961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18" name="Circle"/>
            <p:cNvSpPr/>
            <p:nvPr/>
          </p:nvSpPr>
          <p:spPr>
            <a:xfrm rot="1494708">
              <a:off x="1143659" y="59212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325" name="Connection Line"/>
          <p:cNvSpPr/>
          <p:nvPr/>
        </p:nvSpPr>
        <p:spPr>
          <a:xfrm>
            <a:off x="5393474" y="5130710"/>
            <a:ext cx="2448918" cy="671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86" fill="norm" stroke="1" extrusionOk="0">
                <a:moveTo>
                  <a:pt x="0" y="16386"/>
                </a:moveTo>
                <a:cubicBezTo>
                  <a:pt x="6543" y="-3137"/>
                  <a:pt x="13743" y="-5214"/>
                  <a:pt x="21600" y="10154"/>
                </a:cubicBezTo>
              </a:path>
            </a:pathLst>
          </a:custGeom>
          <a:ln w="76200">
            <a:solidFill>
              <a:srgbClr val="414141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321" name="Shape"/>
          <p:cNvSpPr/>
          <p:nvPr/>
        </p:nvSpPr>
        <p:spPr>
          <a:xfrm>
            <a:off x="8521038" y="5028505"/>
            <a:ext cx="2486916" cy="2232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76" y="0"/>
                </a:moveTo>
                <a:lnTo>
                  <a:pt x="0" y="8201"/>
                </a:lnTo>
                <a:lnTo>
                  <a:pt x="10849" y="21600"/>
                </a:lnTo>
                <a:lnTo>
                  <a:pt x="21600" y="9588"/>
                </a:lnTo>
                <a:lnTo>
                  <a:pt x="9976" y="0"/>
                </a:lnTo>
                <a:close/>
              </a:path>
            </a:pathLst>
          </a:custGeom>
          <a:solidFill>
            <a:schemeClr val="accent1">
              <a:hueOff val="369194"/>
              <a:satOff val="6343"/>
              <a:lumOff val="-13963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3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4027" y="7908722"/>
            <a:ext cx="25019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3" name="+ constraints"/>
          <p:cNvSpPr txBox="1"/>
          <p:nvPr/>
        </p:nvSpPr>
        <p:spPr>
          <a:xfrm>
            <a:off x="1945120" y="8342121"/>
            <a:ext cx="27184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+ constraints</a:t>
            </a:r>
          </a:p>
        </p:txBody>
      </p:sp>
      <p:pic>
        <p:nvPicPr>
          <p:cNvPr id="33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3619" y="7876778"/>
            <a:ext cx="825501" cy="40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7" name="Transformation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Transformation Equations</a:t>
            </a:r>
          </a:p>
        </p:txBody>
      </p:sp>
      <p:sp>
        <p:nvSpPr>
          <p:cNvPr id="3328" name="Relate maximal and generalized coordinates"/>
          <p:cNvSpPr txBox="1"/>
          <p:nvPr>
            <p:ph type="body" sz="quarter" idx="1"/>
          </p:nvPr>
        </p:nvSpPr>
        <p:spPr>
          <a:xfrm>
            <a:off x="508000" y="2178050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Relate maximal and generalized coordinates</a:t>
            </a:r>
          </a:p>
        </p:txBody>
      </p:sp>
      <p:pic>
        <p:nvPicPr>
          <p:cNvPr id="33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8550" y="4054599"/>
            <a:ext cx="4508500" cy="287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5300" y="4922341"/>
            <a:ext cx="17526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331" name="Jacobian"/>
          <p:cNvSpPr txBox="1"/>
          <p:nvPr/>
        </p:nvSpPr>
        <p:spPr>
          <a:xfrm>
            <a:off x="508000" y="7111156"/>
            <a:ext cx="11988800" cy="169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Jacobian</a:t>
            </a:r>
          </a:p>
        </p:txBody>
      </p:sp>
      <p:pic>
        <p:nvPicPr>
          <p:cNvPr id="33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8300" y="8203902"/>
            <a:ext cx="2108200" cy="105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" name="Velocity and Kinetic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Velocity and Kinetic Energy</a:t>
            </a:r>
          </a:p>
        </p:txBody>
      </p:sp>
      <p:sp>
        <p:nvSpPr>
          <p:cNvPr id="3335" name="Velocity"/>
          <p:cNvSpPr txBox="1"/>
          <p:nvPr>
            <p:ph type="body" sz="quarter" idx="1"/>
          </p:nvPr>
        </p:nvSpPr>
        <p:spPr>
          <a:xfrm>
            <a:off x="508000" y="2324100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Velocity</a:t>
            </a:r>
          </a:p>
        </p:txBody>
      </p:sp>
      <p:sp>
        <p:nvSpPr>
          <p:cNvPr id="3336" name="Kinetic energy"/>
          <p:cNvSpPr txBox="1"/>
          <p:nvPr/>
        </p:nvSpPr>
        <p:spPr>
          <a:xfrm>
            <a:off x="508000" y="4805312"/>
            <a:ext cx="11988800" cy="169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Kinetic energy</a:t>
            </a:r>
          </a:p>
        </p:txBody>
      </p:sp>
      <p:pic>
        <p:nvPicPr>
          <p:cNvPr id="33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1800" y="3963491"/>
            <a:ext cx="19812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2950" y="7286525"/>
            <a:ext cx="8978900" cy="93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" name="Generalized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Forces</a:t>
            </a:r>
          </a:p>
        </p:txBody>
      </p:sp>
      <p:grpSp>
        <p:nvGrpSpPr>
          <p:cNvPr id="3356" name="Group"/>
          <p:cNvGrpSpPr/>
          <p:nvPr/>
        </p:nvGrpSpPr>
        <p:grpSpPr>
          <a:xfrm>
            <a:off x="1228427" y="2633521"/>
            <a:ext cx="3625938" cy="2609310"/>
            <a:chOff x="0" y="0"/>
            <a:chExt cx="3625937" cy="2609308"/>
          </a:xfrm>
        </p:grpSpPr>
        <p:grpSp>
          <p:nvGrpSpPr>
            <p:cNvPr id="3351" name="Group"/>
            <p:cNvGrpSpPr/>
            <p:nvPr/>
          </p:nvGrpSpPr>
          <p:grpSpPr>
            <a:xfrm>
              <a:off x="751817" y="-1"/>
              <a:ext cx="2866674" cy="2609310"/>
              <a:chOff x="0" y="0"/>
              <a:chExt cx="2866672" cy="2609308"/>
            </a:xfrm>
          </p:grpSpPr>
          <p:sp>
            <p:nvSpPr>
              <p:cNvPr id="3341" name="`"/>
              <p:cNvSpPr/>
              <p:nvPr/>
            </p:nvSpPr>
            <p:spPr>
              <a:xfrm>
                <a:off x="1327678" y="246087"/>
                <a:ext cx="114107" cy="2138804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342" name="`"/>
              <p:cNvSpPr/>
              <p:nvPr/>
            </p:nvSpPr>
            <p:spPr>
              <a:xfrm>
                <a:off x="210079" y="1046187"/>
                <a:ext cx="2400106" cy="211373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343" name="`"/>
              <p:cNvSpPr/>
              <p:nvPr/>
            </p:nvSpPr>
            <p:spPr>
              <a:xfrm>
                <a:off x="1299335" y="198278"/>
                <a:ext cx="1310850" cy="978272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344" name="`"/>
              <p:cNvSpPr/>
              <p:nvPr/>
            </p:nvSpPr>
            <p:spPr>
              <a:xfrm flipV="1">
                <a:off x="210079" y="242609"/>
                <a:ext cx="1107330" cy="803579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345" name="`"/>
              <p:cNvSpPr/>
              <p:nvPr/>
            </p:nvSpPr>
            <p:spPr>
              <a:xfrm flipV="1">
                <a:off x="1422102" y="1257560"/>
                <a:ext cx="1188083" cy="1188083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346" name="`"/>
              <p:cNvSpPr/>
              <p:nvPr/>
            </p:nvSpPr>
            <p:spPr>
              <a:xfrm flipH="1" flipV="1">
                <a:off x="180759" y="1090672"/>
                <a:ext cx="1241344" cy="1354971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347" name="Circle"/>
              <p:cNvSpPr/>
              <p:nvPr/>
            </p:nvSpPr>
            <p:spPr>
              <a:xfrm>
                <a:off x="1229075" y="2248455"/>
                <a:ext cx="360854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48" name="Circle"/>
              <p:cNvSpPr/>
              <p:nvPr/>
            </p:nvSpPr>
            <p:spPr>
              <a:xfrm>
                <a:off x="0" y="898755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49" name="Circle"/>
              <p:cNvSpPr/>
              <p:nvPr/>
            </p:nvSpPr>
            <p:spPr>
              <a:xfrm rot="1494708">
                <a:off x="2446607" y="991961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350" name="Circle"/>
              <p:cNvSpPr/>
              <p:nvPr/>
            </p:nvSpPr>
            <p:spPr>
              <a:xfrm rot="1494708">
                <a:off x="1143659" y="59212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pic>
          <p:nvPicPr>
            <p:cNvPr id="335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11962"/>
              <a:ext cx="190500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53" name="Line"/>
            <p:cNvSpPr/>
            <p:nvPr/>
          </p:nvSpPr>
          <p:spPr>
            <a:xfrm flipV="1">
              <a:off x="414290" y="1221801"/>
              <a:ext cx="396651" cy="396650"/>
            </a:xfrm>
            <a:prstGeom prst="line">
              <a:avLst/>
            </a:prstGeom>
            <a:noFill/>
            <a:ln w="635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35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1690" y="539196"/>
              <a:ext cx="2794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55" name="Line"/>
            <p:cNvSpPr/>
            <p:nvPr/>
          </p:nvSpPr>
          <p:spPr>
            <a:xfrm flipH="1">
              <a:off x="3439840" y="196787"/>
              <a:ext cx="186098" cy="716733"/>
            </a:xfrm>
            <a:prstGeom prst="line">
              <a:avLst/>
            </a:prstGeom>
            <a:noFill/>
            <a:ln w="635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grpSp>
        <p:nvGrpSpPr>
          <p:cNvPr id="3359" name="Group"/>
          <p:cNvGrpSpPr/>
          <p:nvPr/>
        </p:nvGrpSpPr>
        <p:grpSpPr>
          <a:xfrm>
            <a:off x="2149177" y="6328370"/>
            <a:ext cx="2235201" cy="2146301"/>
            <a:chOff x="0" y="0"/>
            <a:chExt cx="2235200" cy="2146300"/>
          </a:xfrm>
        </p:grpSpPr>
        <p:pic>
          <p:nvPicPr>
            <p:cNvPr id="335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20650"/>
              <a:ext cx="469900" cy="2006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16100" y="0"/>
              <a:ext cx="419100" cy="2146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63" name="Group"/>
          <p:cNvGrpSpPr/>
          <p:nvPr/>
        </p:nvGrpSpPr>
        <p:grpSpPr>
          <a:xfrm>
            <a:off x="8715077" y="6423620"/>
            <a:ext cx="2695737" cy="2032001"/>
            <a:chOff x="0" y="0"/>
            <a:chExt cx="2695736" cy="2032000"/>
          </a:xfrm>
        </p:grpSpPr>
        <p:pic>
          <p:nvPicPr>
            <p:cNvPr id="336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2700"/>
              <a:ext cx="495300" cy="2006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25600" y="0"/>
              <a:ext cx="520700" cy="203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62" name="?"/>
            <p:cNvSpPr txBox="1"/>
            <p:nvPr/>
          </p:nvSpPr>
          <p:spPr>
            <a:xfrm>
              <a:off x="2378509" y="622299"/>
              <a:ext cx="317228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?</a:t>
              </a:r>
            </a:p>
          </p:txBody>
        </p:sp>
      </p:grpSp>
      <p:grpSp>
        <p:nvGrpSpPr>
          <p:cNvPr id="3369" name="Group"/>
          <p:cNvGrpSpPr/>
          <p:nvPr/>
        </p:nvGrpSpPr>
        <p:grpSpPr>
          <a:xfrm>
            <a:off x="8473479" y="2869505"/>
            <a:ext cx="2534475" cy="2232554"/>
            <a:chOff x="0" y="0"/>
            <a:chExt cx="2534473" cy="2232552"/>
          </a:xfrm>
        </p:grpSpPr>
        <p:sp>
          <p:nvSpPr>
            <p:cNvPr id="3364" name="Shape"/>
            <p:cNvSpPr/>
            <p:nvPr/>
          </p:nvSpPr>
          <p:spPr>
            <a:xfrm>
              <a:off x="47559" y="0"/>
              <a:ext cx="2486915" cy="223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76" y="0"/>
                  </a:moveTo>
                  <a:lnTo>
                    <a:pt x="0" y="8201"/>
                  </a:lnTo>
                  <a:lnTo>
                    <a:pt x="10849" y="21600"/>
                  </a:lnTo>
                  <a:lnTo>
                    <a:pt x="21600" y="9588"/>
                  </a:lnTo>
                  <a:lnTo>
                    <a:pt x="9976" y="0"/>
                  </a:lnTo>
                  <a:close/>
                </a:path>
              </a:pathLst>
            </a:custGeom>
            <a:solidFill>
              <a:schemeClr val="accent1">
                <a:hueOff val="369194"/>
                <a:satOff val="6343"/>
                <a:lumOff val="-13963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65" name="Circle"/>
            <p:cNvSpPr/>
            <p:nvPr/>
          </p:nvSpPr>
          <p:spPr>
            <a:xfrm>
              <a:off x="1062699" y="840070"/>
              <a:ext cx="330201" cy="3302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66" name="Line"/>
            <p:cNvSpPr/>
            <p:nvPr/>
          </p:nvSpPr>
          <p:spPr>
            <a:xfrm>
              <a:off x="831571" y="565844"/>
              <a:ext cx="282351" cy="28235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367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58762"/>
              <a:ext cx="2667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8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54050" y="916270"/>
              <a:ext cx="2540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Generalized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Forces</a:t>
            </a:r>
          </a:p>
        </p:txBody>
      </p:sp>
      <p:sp>
        <p:nvSpPr>
          <p:cNvPr id="3372" name="Two sets of forces are dynamically equivalent if they do the same “virtual work”"/>
          <p:cNvSpPr txBox="1"/>
          <p:nvPr>
            <p:ph type="body" sz="quarter" idx="1"/>
          </p:nvPr>
        </p:nvSpPr>
        <p:spPr>
          <a:xfrm>
            <a:off x="508000" y="5156200"/>
            <a:ext cx="11988800" cy="1888034"/>
          </a:xfrm>
          <a:prstGeom prst="rect">
            <a:avLst/>
          </a:prstGeom>
        </p:spPr>
        <p:txBody>
          <a:bodyPr/>
          <a:lstStyle/>
          <a:p>
            <a:pPr/>
            <a:r>
              <a:t>Two sets of forces are dynamically equivalent if they do the same “virtual work”</a:t>
            </a:r>
          </a:p>
        </p:txBody>
      </p:sp>
      <p:pic>
        <p:nvPicPr>
          <p:cNvPr id="33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5096" y="7068244"/>
            <a:ext cx="3022601" cy="1854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4" name="Group"/>
          <p:cNvGrpSpPr/>
          <p:nvPr/>
        </p:nvGrpSpPr>
        <p:grpSpPr>
          <a:xfrm>
            <a:off x="1980245" y="2633521"/>
            <a:ext cx="2866673" cy="2609310"/>
            <a:chOff x="0" y="0"/>
            <a:chExt cx="2866672" cy="2609308"/>
          </a:xfrm>
        </p:grpSpPr>
        <p:sp>
          <p:nvSpPr>
            <p:cNvPr id="3374" name="`"/>
            <p:cNvSpPr/>
            <p:nvPr/>
          </p:nvSpPr>
          <p:spPr>
            <a:xfrm>
              <a:off x="1327678" y="246087"/>
              <a:ext cx="114107" cy="2138804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75" name="`"/>
            <p:cNvSpPr/>
            <p:nvPr/>
          </p:nvSpPr>
          <p:spPr>
            <a:xfrm>
              <a:off x="210079" y="1046187"/>
              <a:ext cx="2400106" cy="21137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76" name="`"/>
            <p:cNvSpPr/>
            <p:nvPr/>
          </p:nvSpPr>
          <p:spPr>
            <a:xfrm>
              <a:off x="1299335" y="198278"/>
              <a:ext cx="1310850" cy="97827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77" name="`"/>
            <p:cNvSpPr/>
            <p:nvPr/>
          </p:nvSpPr>
          <p:spPr>
            <a:xfrm flipV="1">
              <a:off x="210079" y="242609"/>
              <a:ext cx="1107330" cy="803579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78" name="`"/>
            <p:cNvSpPr/>
            <p:nvPr/>
          </p:nvSpPr>
          <p:spPr>
            <a:xfrm flipV="1">
              <a:off x="1422102" y="1257560"/>
              <a:ext cx="1188083" cy="118808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79" name="`"/>
            <p:cNvSpPr/>
            <p:nvPr/>
          </p:nvSpPr>
          <p:spPr>
            <a:xfrm flipH="1" flipV="1">
              <a:off x="180759" y="1090672"/>
              <a:ext cx="1241344" cy="1354971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380" name="Circle"/>
            <p:cNvSpPr/>
            <p:nvPr/>
          </p:nvSpPr>
          <p:spPr>
            <a:xfrm>
              <a:off x="1229075" y="2248455"/>
              <a:ext cx="360854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81" name="Circle"/>
            <p:cNvSpPr/>
            <p:nvPr/>
          </p:nvSpPr>
          <p:spPr>
            <a:xfrm>
              <a:off x="0" y="898755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82" name="Circle"/>
            <p:cNvSpPr/>
            <p:nvPr/>
          </p:nvSpPr>
          <p:spPr>
            <a:xfrm rot="1494708">
              <a:off x="2446607" y="991961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83" name="Circle"/>
            <p:cNvSpPr/>
            <p:nvPr/>
          </p:nvSpPr>
          <p:spPr>
            <a:xfrm rot="1494708">
              <a:off x="1143659" y="59212"/>
              <a:ext cx="360853" cy="3608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33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8427" y="4345483"/>
            <a:ext cx="1905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3386" name="Line"/>
          <p:cNvSpPr/>
          <p:nvPr/>
        </p:nvSpPr>
        <p:spPr>
          <a:xfrm flipV="1">
            <a:off x="1642718" y="3855322"/>
            <a:ext cx="396650" cy="39665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3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0117" y="3172717"/>
            <a:ext cx="2794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388" name="Line"/>
          <p:cNvSpPr/>
          <p:nvPr/>
        </p:nvSpPr>
        <p:spPr>
          <a:xfrm flipH="1">
            <a:off x="4668267" y="2830309"/>
            <a:ext cx="186098" cy="716733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grpSp>
        <p:nvGrpSpPr>
          <p:cNvPr id="3394" name="Group"/>
          <p:cNvGrpSpPr/>
          <p:nvPr/>
        </p:nvGrpSpPr>
        <p:grpSpPr>
          <a:xfrm>
            <a:off x="8473479" y="2869505"/>
            <a:ext cx="2534475" cy="2232554"/>
            <a:chOff x="0" y="0"/>
            <a:chExt cx="2534473" cy="2232552"/>
          </a:xfrm>
        </p:grpSpPr>
        <p:sp>
          <p:nvSpPr>
            <p:cNvPr id="3389" name="Shape"/>
            <p:cNvSpPr/>
            <p:nvPr/>
          </p:nvSpPr>
          <p:spPr>
            <a:xfrm>
              <a:off x="47559" y="0"/>
              <a:ext cx="2486915" cy="223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76" y="0"/>
                  </a:moveTo>
                  <a:lnTo>
                    <a:pt x="0" y="8201"/>
                  </a:lnTo>
                  <a:lnTo>
                    <a:pt x="10849" y="21600"/>
                  </a:lnTo>
                  <a:lnTo>
                    <a:pt x="21600" y="9588"/>
                  </a:lnTo>
                  <a:lnTo>
                    <a:pt x="9976" y="0"/>
                  </a:lnTo>
                  <a:close/>
                </a:path>
              </a:pathLst>
            </a:custGeom>
            <a:solidFill>
              <a:schemeClr val="accent1">
                <a:hueOff val="369194"/>
                <a:satOff val="6343"/>
                <a:lumOff val="-13963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390" name="Circle"/>
            <p:cNvSpPr/>
            <p:nvPr/>
          </p:nvSpPr>
          <p:spPr>
            <a:xfrm>
              <a:off x="1062699" y="840070"/>
              <a:ext cx="330201" cy="3302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391" name="Line"/>
            <p:cNvSpPr/>
            <p:nvPr/>
          </p:nvSpPr>
          <p:spPr>
            <a:xfrm>
              <a:off x="831571" y="565844"/>
              <a:ext cx="282351" cy="28235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39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58762"/>
              <a:ext cx="2667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4050" y="916270"/>
              <a:ext cx="2540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6" name="Generalized Forces: Rigid Bod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Forces: Rigid Body</a:t>
            </a:r>
          </a:p>
        </p:txBody>
      </p:sp>
      <p:grpSp>
        <p:nvGrpSpPr>
          <p:cNvPr id="3412" name="Group"/>
          <p:cNvGrpSpPr/>
          <p:nvPr/>
        </p:nvGrpSpPr>
        <p:grpSpPr>
          <a:xfrm>
            <a:off x="1228427" y="2633521"/>
            <a:ext cx="3625938" cy="2609310"/>
            <a:chOff x="0" y="0"/>
            <a:chExt cx="3625937" cy="2609308"/>
          </a:xfrm>
        </p:grpSpPr>
        <p:grpSp>
          <p:nvGrpSpPr>
            <p:cNvPr id="3407" name="Group"/>
            <p:cNvGrpSpPr/>
            <p:nvPr/>
          </p:nvGrpSpPr>
          <p:grpSpPr>
            <a:xfrm>
              <a:off x="751817" y="-1"/>
              <a:ext cx="2866674" cy="2609310"/>
              <a:chOff x="0" y="0"/>
              <a:chExt cx="2866672" cy="2609308"/>
            </a:xfrm>
          </p:grpSpPr>
          <p:sp>
            <p:nvSpPr>
              <p:cNvPr id="3397" name="`"/>
              <p:cNvSpPr/>
              <p:nvPr/>
            </p:nvSpPr>
            <p:spPr>
              <a:xfrm>
                <a:off x="1327678" y="246087"/>
                <a:ext cx="114107" cy="2138804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398" name="`"/>
              <p:cNvSpPr/>
              <p:nvPr/>
            </p:nvSpPr>
            <p:spPr>
              <a:xfrm>
                <a:off x="210079" y="1046187"/>
                <a:ext cx="2400106" cy="211373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399" name="`"/>
              <p:cNvSpPr/>
              <p:nvPr/>
            </p:nvSpPr>
            <p:spPr>
              <a:xfrm>
                <a:off x="1299335" y="198278"/>
                <a:ext cx="1310850" cy="978272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400" name="`"/>
              <p:cNvSpPr/>
              <p:nvPr/>
            </p:nvSpPr>
            <p:spPr>
              <a:xfrm flipV="1">
                <a:off x="210079" y="242609"/>
                <a:ext cx="1107330" cy="803579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401" name="`"/>
              <p:cNvSpPr/>
              <p:nvPr/>
            </p:nvSpPr>
            <p:spPr>
              <a:xfrm flipV="1">
                <a:off x="1422102" y="1257560"/>
                <a:ext cx="1188083" cy="1188083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402" name="`"/>
              <p:cNvSpPr/>
              <p:nvPr/>
            </p:nvSpPr>
            <p:spPr>
              <a:xfrm flipH="1" flipV="1">
                <a:off x="180759" y="1090672"/>
                <a:ext cx="1241344" cy="1354971"/>
              </a:xfrm>
              <a:prstGeom prst="line">
                <a:avLst/>
              </a:prstGeom>
              <a:noFill/>
              <a:ln w="101600" cap="flat">
                <a:solidFill>
                  <a:schemeClr val="accent5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`</a:t>
                </a:r>
              </a:p>
            </p:txBody>
          </p:sp>
          <p:sp>
            <p:nvSpPr>
              <p:cNvPr id="3403" name="Circle"/>
              <p:cNvSpPr/>
              <p:nvPr/>
            </p:nvSpPr>
            <p:spPr>
              <a:xfrm>
                <a:off x="1229075" y="2248455"/>
                <a:ext cx="360854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04" name="Circle"/>
              <p:cNvSpPr/>
              <p:nvPr/>
            </p:nvSpPr>
            <p:spPr>
              <a:xfrm>
                <a:off x="0" y="898755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05" name="Circle"/>
              <p:cNvSpPr/>
              <p:nvPr/>
            </p:nvSpPr>
            <p:spPr>
              <a:xfrm rot="1494708">
                <a:off x="2446607" y="991961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406" name="Circle"/>
              <p:cNvSpPr/>
              <p:nvPr/>
            </p:nvSpPr>
            <p:spPr>
              <a:xfrm rot="1494708">
                <a:off x="1143659" y="59212"/>
                <a:ext cx="360853" cy="360854"/>
              </a:xfrm>
              <a:prstGeom prst="ellipse">
                <a:avLst/>
              </a:prstGeom>
              <a:solidFill>
                <a:schemeClr val="accent1">
                  <a:hueOff val="369194"/>
                  <a:satOff val="6343"/>
                  <a:lumOff val="-1396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pic>
          <p:nvPicPr>
            <p:cNvPr id="340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11962"/>
              <a:ext cx="190500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9" name="Line"/>
            <p:cNvSpPr/>
            <p:nvPr/>
          </p:nvSpPr>
          <p:spPr>
            <a:xfrm flipV="1">
              <a:off x="414290" y="1221801"/>
              <a:ext cx="396651" cy="396650"/>
            </a:xfrm>
            <a:prstGeom prst="line">
              <a:avLst/>
            </a:prstGeom>
            <a:noFill/>
            <a:ln w="635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41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1690" y="539196"/>
              <a:ext cx="2794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11" name="Line"/>
            <p:cNvSpPr/>
            <p:nvPr/>
          </p:nvSpPr>
          <p:spPr>
            <a:xfrm flipH="1">
              <a:off x="3439840" y="196787"/>
              <a:ext cx="186098" cy="716733"/>
            </a:xfrm>
            <a:prstGeom prst="line">
              <a:avLst/>
            </a:prstGeom>
            <a:noFill/>
            <a:ln w="635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34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4092" y="5857051"/>
            <a:ext cx="615950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49192" y="7931773"/>
            <a:ext cx="582930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415" name="Jacobian"/>
          <p:cNvSpPr txBox="1"/>
          <p:nvPr/>
        </p:nvSpPr>
        <p:spPr>
          <a:xfrm>
            <a:off x="2099866" y="5984051"/>
            <a:ext cx="182835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Jacobian</a:t>
            </a:r>
          </a:p>
        </p:txBody>
      </p:sp>
      <p:sp>
        <p:nvSpPr>
          <p:cNvPr id="3416" name="generalized force"/>
          <p:cNvSpPr txBox="1"/>
          <p:nvPr/>
        </p:nvSpPr>
        <p:spPr>
          <a:xfrm>
            <a:off x="1589199" y="7823823"/>
            <a:ext cx="284968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generalized force</a:t>
            </a:r>
          </a:p>
        </p:txBody>
      </p:sp>
      <p:grpSp>
        <p:nvGrpSpPr>
          <p:cNvPr id="3422" name="Group"/>
          <p:cNvGrpSpPr/>
          <p:nvPr/>
        </p:nvGrpSpPr>
        <p:grpSpPr>
          <a:xfrm>
            <a:off x="8473479" y="2869505"/>
            <a:ext cx="2534475" cy="2232554"/>
            <a:chOff x="0" y="0"/>
            <a:chExt cx="2534473" cy="2232552"/>
          </a:xfrm>
        </p:grpSpPr>
        <p:sp>
          <p:nvSpPr>
            <p:cNvPr id="3417" name="Shape"/>
            <p:cNvSpPr/>
            <p:nvPr/>
          </p:nvSpPr>
          <p:spPr>
            <a:xfrm>
              <a:off x="47559" y="0"/>
              <a:ext cx="2486915" cy="223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76" y="0"/>
                  </a:moveTo>
                  <a:lnTo>
                    <a:pt x="0" y="8201"/>
                  </a:lnTo>
                  <a:lnTo>
                    <a:pt x="10849" y="21600"/>
                  </a:lnTo>
                  <a:lnTo>
                    <a:pt x="21600" y="9588"/>
                  </a:lnTo>
                  <a:lnTo>
                    <a:pt x="9976" y="0"/>
                  </a:lnTo>
                  <a:close/>
                </a:path>
              </a:pathLst>
            </a:custGeom>
            <a:solidFill>
              <a:schemeClr val="accent1">
                <a:hueOff val="369194"/>
                <a:satOff val="6343"/>
                <a:lumOff val="-13963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418" name="Circle"/>
            <p:cNvSpPr/>
            <p:nvPr/>
          </p:nvSpPr>
          <p:spPr>
            <a:xfrm>
              <a:off x="1062699" y="840070"/>
              <a:ext cx="330201" cy="3302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419" name="Line"/>
            <p:cNvSpPr/>
            <p:nvPr/>
          </p:nvSpPr>
          <p:spPr>
            <a:xfrm>
              <a:off x="831571" y="565844"/>
              <a:ext cx="282351" cy="28235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342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58762"/>
              <a:ext cx="2667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54050" y="916270"/>
              <a:ext cx="254000" cy="30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Equations of Mo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Equations of Motion</a:t>
            </a:r>
          </a:p>
        </p:txBody>
      </p:sp>
      <p:sp>
        <p:nvSpPr>
          <p:cNvPr id="3425" name="Lagrange equations of motion"/>
          <p:cNvSpPr txBox="1"/>
          <p:nvPr>
            <p:ph type="body" sz="quarter" idx="1"/>
          </p:nvPr>
        </p:nvSpPr>
        <p:spPr>
          <a:xfrm>
            <a:off x="508000" y="2178050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Lagrange equations of motion</a:t>
            </a:r>
          </a:p>
        </p:txBody>
      </p:sp>
      <p:sp>
        <p:nvSpPr>
          <p:cNvPr id="3426" name="Euler-Lagrange equations of motion, defining Lagrangian"/>
          <p:cNvSpPr txBox="1"/>
          <p:nvPr/>
        </p:nvSpPr>
        <p:spPr>
          <a:xfrm>
            <a:off x="508000" y="5937250"/>
            <a:ext cx="11988800" cy="169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Euler-Lagrange equations of motion, defining Lagrangian </a:t>
            </a:r>
          </a:p>
        </p:txBody>
      </p:sp>
      <p:pic>
        <p:nvPicPr>
          <p:cNvPr id="34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1750" y="3702050"/>
            <a:ext cx="27813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2950" y="5080000"/>
            <a:ext cx="8978900" cy="93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2150" y="7867650"/>
            <a:ext cx="4000500" cy="110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22377" y="6952158"/>
            <a:ext cx="21590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56961" y="3731440"/>
            <a:ext cx="29337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Example: Pendul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Example: Pendulum</a:t>
            </a:r>
          </a:p>
        </p:txBody>
      </p:sp>
      <p:grpSp>
        <p:nvGrpSpPr>
          <p:cNvPr id="3452" name="Group"/>
          <p:cNvGrpSpPr/>
          <p:nvPr/>
        </p:nvGrpSpPr>
        <p:grpSpPr>
          <a:xfrm>
            <a:off x="8763390" y="2491698"/>
            <a:ext cx="3250420" cy="2581240"/>
            <a:chOff x="0" y="0"/>
            <a:chExt cx="3250418" cy="2581238"/>
          </a:xfrm>
        </p:grpSpPr>
        <p:grpSp>
          <p:nvGrpSpPr>
            <p:cNvPr id="3444" name="Group"/>
            <p:cNvGrpSpPr/>
            <p:nvPr/>
          </p:nvGrpSpPr>
          <p:grpSpPr>
            <a:xfrm>
              <a:off x="85563" y="-1"/>
              <a:ext cx="3164856" cy="596829"/>
              <a:chOff x="0" y="0"/>
              <a:chExt cx="3164855" cy="596827"/>
            </a:xfrm>
          </p:grpSpPr>
          <p:grpSp>
            <p:nvGrpSpPr>
              <p:cNvPr id="3442" name="Group"/>
              <p:cNvGrpSpPr/>
              <p:nvPr/>
            </p:nvGrpSpPr>
            <p:grpSpPr>
              <a:xfrm>
                <a:off x="144906" y="-1"/>
                <a:ext cx="3019950" cy="596829"/>
                <a:chOff x="0" y="0"/>
                <a:chExt cx="3019948" cy="596827"/>
              </a:xfrm>
            </p:grpSpPr>
            <p:sp>
              <p:nvSpPr>
                <p:cNvPr id="3434" name="Line"/>
                <p:cNvSpPr/>
                <p:nvPr/>
              </p:nvSpPr>
              <p:spPr>
                <a:xfrm flipV="1">
                  <a:off x="137270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435" name="Line"/>
                <p:cNvSpPr/>
                <p:nvPr/>
              </p:nvSpPr>
              <p:spPr>
                <a:xfrm flipV="1">
                  <a:off x="171886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436" name="Line"/>
                <p:cNvSpPr/>
                <p:nvPr/>
              </p:nvSpPr>
              <p:spPr>
                <a:xfrm flipV="1">
                  <a:off x="20769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437" name="Line"/>
                <p:cNvSpPr/>
                <p:nvPr/>
              </p:nvSpPr>
              <p:spPr>
                <a:xfrm flipV="1">
                  <a:off x="2423121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438" name="Line"/>
                <p:cNvSpPr/>
                <p:nvPr/>
              </p:nvSpPr>
              <p:spPr>
                <a:xfrm flipV="1">
                  <a:off x="0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439" name="Line"/>
                <p:cNvSpPr/>
                <p:nvPr/>
              </p:nvSpPr>
              <p:spPr>
                <a:xfrm flipV="1">
                  <a:off x="3461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440" name="Line"/>
                <p:cNvSpPr/>
                <p:nvPr/>
              </p:nvSpPr>
              <p:spPr>
                <a:xfrm flipV="1">
                  <a:off x="704256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441" name="Line"/>
                <p:cNvSpPr/>
                <p:nvPr/>
              </p:nvSpPr>
              <p:spPr>
                <a:xfrm flipV="1">
                  <a:off x="1050417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3443" name="Line"/>
              <p:cNvSpPr/>
              <p:nvPr/>
            </p:nvSpPr>
            <p:spPr>
              <a:xfrm>
                <a:off x="0" y="596827"/>
                <a:ext cx="307103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445" name="Line"/>
            <p:cNvSpPr/>
            <p:nvPr/>
          </p:nvSpPr>
          <p:spPr>
            <a:xfrm flipH="1" flipV="1">
              <a:off x="1425152" y="601908"/>
              <a:ext cx="845463" cy="17337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46" name="Line"/>
            <p:cNvSpPr/>
            <p:nvPr/>
          </p:nvSpPr>
          <p:spPr>
            <a:xfrm flipV="1">
              <a:off x="1425152" y="601907"/>
              <a:ext cx="1" cy="197913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47" name="Circle"/>
            <p:cNvSpPr/>
            <p:nvPr/>
          </p:nvSpPr>
          <p:spPr>
            <a:xfrm>
              <a:off x="2161752" y="2229234"/>
              <a:ext cx="247194" cy="24719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61" name="Connection Line"/>
            <p:cNvSpPr/>
            <p:nvPr/>
          </p:nvSpPr>
          <p:spPr>
            <a:xfrm>
              <a:off x="1415402" y="1043166"/>
              <a:ext cx="220584" cy="93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17" fill="norm" stroke="1" extrusionOk="0">
                  <a:moveTo>
                    <a:pt x="0" y="7880"/>
                  </a:moveTo>
                  <a:cubicBezTo>
                    <a:pt x="9719" y="21600"/>
                    <a:pt x="16919" y="18973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pic>
          <p:nvPicPr>
            <p:cNvPr id="344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63327" y="1287033"/>
              <a:ext cx="114301" cy="33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96788" y="1292271"/>
              <a:ext cx="2032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62" name="Connection Line"/>
            <p:cNvSpPr/>
            <p:nvPr/>
          </p:nvSpPr>
          <p:spPr>
            <a:xfrm>
              <a:off x="0" y="1951638"/>
              <a:ext cx="2873148" cy="62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21600" y="0"/>
                  </a:moveTo>
                  <a:cubicBezTo>
                    <a:pt x="14287" y="21565"/>
                    <a:pt x="7087" y="21600"/>
                    <a:pt x="0" y="10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</p:grpSp>
      <p:sp>
        <p:nvSpPr>
          <p:cNvPr id="3453" name="Transformation equations"/>
          <p:cNvSpPr txBox="1"/>
          <p:nvPr>
            <p:ph type="body" sz="quarter" idx="1"/>
          </p:nvPr>
        </p:nvSpPr>
        <p:spPr>
          <a:xfrm>
            <a:off x="508000" y="2164804"/>
            <a:ext cx="11988800" cy="1690192"/>
          </a:xfrm>
          <a:prstGeom prst="rect">
            <a:avLst/>
          </a:prstGeom>
        </p:spPr>
        <p:txBody>
          <a:bodyPr/>
          <a:lstStyle/>
          <a:p>
            <a:pPr/>
            <a:r>
              <a:t>Transformation equations</a:t>
            </a:r>
          </a:p>
        </p:txBody>
      </p:sp>
      <p:pic>
        <p:nvPicPr>
          <p:cNvPr id="345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43360" y="3702050"/>
            <a:ext cx="2921001" cy="115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455" name="Velocity"/>
          <p:cNvSpPr txBox="1"/>
          <p:nvPr/>
        </p:nvSpPr>
        <p:spPr>
          <a:xfrm>
            <a:off x="508000" y="4450804"/>
            <a:ext cx="11988800" cy="169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Velocity</a:t>
            </a:r>
          </a:p>
        </p:txBody>
      </p:sp>
      <p:pic>
        <p:nvPicPr>
          <p:cNvPr id="345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0560" y="5902288"/>
            <a:ext cx="5181601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57" name="Lagrangian"/>
          <p:cNvSpPr txBox="1"/>
          <p:nvPr/>
        </p:nvSpPr>
        <p:spPr>
          <a:xfrm>
            <a:off x="508000" y="6863804"/>
            <a:ext cx="4348659" cy="169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Lagrangian</a:t>
            </a:r>
          </a:p>
        </p:txBody>
      </p:sp>
      <p:pic>
        <p:nvPicPr>
          <p:cNvPr id="34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52810" y="8089827"/>
            <a:ext cx="47371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3459" name="Equations of motion"/>
          <p:cNvSpPr txBox="1"/>
          <p:nvPr/>
        </p:nvSpPr>
        <p:spPr>
          <a:xfrm>
            <a:off x="7571680" y="5951519"/>
            <a:ext cx="4737101" cy="169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Equations of motion</a:t>
            </a:r>
          </a:p>
        </p:txBody>
      </p:sp>
      <p:pic>
        <p:nvPicPr>
          <p:cNvPr id="34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32130" y="7555092"/>
            <a:ext cx="2870201" cy="83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Types of constrain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Types of constraints</a:t>
            </a:r>
          </a:p>
          <a:p>
            <a:pPr lvl="1"/>
            <a:r>
              <a:t>Articulation (joints)</a:t>
            </a:r>
          </a:p>
          <a:p>
            <a:pPr lvl="1"/>
            <a:r>
              <a:t>Collisions</a:t>
            </a:r>
          </a:p>
          <a:p>
            <a:pPr lvl="1"/>
            <a:r>
              <a:t>Resting and sliding contact</a:t>
            </a:r>
          </a:p>
        </p:txBody>
      </p:sp>
      <p:grpSp>
        <p:nvGrpSpPr>
          <p:cNvPr id="3467" name="Group"/>
          <p:cNvGrpSpPr/>
          <p:nvPr/>
        </p:nvGrpSpPr>
        <p:grpSpPr>
          <a:xfrm>
            <a:off x="7306733" y="6498384"/>
            <a:ext cx="4198740" cy="1970136"/>
            <a:chOff x="0" y="0"/>
            <a:chExt cx="4198739" cy="1970134"/>
          </a:xfrm>
        </p:grpSpPr>
        <p:sp>
          <p:nvSpPr>
            <p:cNvPr id="3465" name="Triangle"/>
            <p:cNvSpPr/>
            <p:nvPr/>
          </p:nvSpPr>
          <p:spPr>
            <a:xfrm>
              <a:off x="0" y="520482"/>
              <a:ext cx="4198740" cy="1449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466" name="Square"/>
            <p:cNvSpPr/>
            <p:nvPr/>
          </p:nvSpPr>
          <p:spPr>
            <a:xfrm rot="17340000">
              <a:off x="470048" y="92915"/>
              <a:ext cx="685504" cy="685503"/>
            </a:xfrm>
            <a:prstGeom prst="rect">
              <a:avLst/>
            </a:prstGeom>
            <a:solidFill>
              <a:schemeClr val="accent5">
                <a:hueOff val="358805"/>
                <a:satOff val="28459"/>
                <a:lumOff val="154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3468" name="Constrained Rigid Body Syst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Constrained Rigid Body Systems</a:t>
            </a:r>
          </a:p>
        </p:txBody>
      </p:sp>
      <p:grpSp>
        <p:nvGrpSpPr>
          <p:cNvPr id="3491" name="Group"/>
          <p:cNvGrpSpPr/>
          <p:nvPr/>
        </p:nvGrpSpPr>
        <p:grpSpPr>
          <a:xfrm>
            <a:off x="7753082" y="3106556"/>
            <a:ext cx="4525114" cy="5944673"/>
            <a:chOff x="0" y="0"/>
            <a:chExt cx="4525112" cy="5944671"/>
          </a:xfrm>
        </p:grpSpPr>
        <p:grpSp>
          <p:nvGrpSpPr>
            <p:cNvPr id="3474" name="Group"/>
            <p:cNvGrpSpPr/>
            <p:nvPr/>
          </p:nvGrpSpPr>
          <p:grpSpPr>
            <a:xfrm>
              <a:off x="2241095" y="1975939"/>
              <a:ext cx="1063686" cy="3968733"/>
              <a:chOff x="0" y="0"/>
              <a:chExt cx="1063685" cy="3968732"/>
            </a:xfrm>
          </p:grpSpPr>
          <p:grpSp>
            <p:nvGrpSpPr>
              <p:cNvPr id="3472" name="Group"/>
              <p:cNvGrpSpPr/>
              <p:nvPr/>
            </p:nvGrpSpPr>
            <p:grpSpPr>
              <a:xfrm flipH="1">
                <a:off x="426698" y="674223"/>
                <a:ext cx="636988" cy="3294510"/>
                <a:chOff x="0" y="0"/>
                <a:chExt cx="636987" cy="3294508"/>
              </a:xfrm>
            </p:grpSpPr>
            <p:sp>
              <p:nvSpPr>
                <p:cNvPr id="3469" name="Oval"/>
                <p:cNvSpPr/>
                <p:nvPr/>
              </p:nvSpPr>
              <p:spPr>
                <a:xfrm>
                  <a:off x="351797" y="0"/>
                  <a:ext cx="285191" cy="1521737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470" name="Oval"/>
                <p:cNvSpPr/>
                <p:nvPr/>
              </p:nvSpPr>
              <p:spPr>
                <a:xfrm>
                  <a:off x="351797" y="1509778"/>
                  <a:ext cx="285191" cy="152173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471" name="Oval"/>
                <p:cNvSpPr/>
                <p:nvPr/>
              </p:nvSpPr>
              <p:spPr>
                <a:xfrm rot="15976024">
                  <a:off x="114730" y="2887464"/>
                  <a:ext cx="285191" cy="49713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</p:grpSp>
          <p:sp>
            <p:nvSpPr>
              <p:cNvPr id="3473" name="Oval"/>
              <p:cNvSpPr/>
              <p:nvPr/>
            </p:nvSpPr>
            <p:spPr>
              <a:xfrm rot="8616000">
                <a:off x="175029" y="17924"/>
                <a:ext cx="285191" cy="68367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sp>
          <p:nvSpPr>
            <p:cNvPr id="3475" name="Oval"/>
            <p:cNvSpPr/>
            <p:nvPr/>
          </p:nvSpPr>
          <p:spPr>
            <a:xfrm>
              <a:off x="2126357" y="554530"/>
              <a:ext cx="285191" cy="1521737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476" name="Oval"/>
            <p:cNvSpPr/>
            <p:nvPr/>
          </p:nvSpPr>
          <p:spPr>
            <a:xfrm>
              <a:off x="2054522" y="0"/>
              <a:ext cx="428860" cy="40500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grpSp>
          <p:nvGrpSpPr>
            <p:cNvPr id="3480" name="Group"/>
            <p:cNvGrpSpPr/>
            <p:nvPr/>
          </p:nvGrpSpPr>
          <p:grpSpPr>
            <a:xfrm>
              <a:off x="0" y="323615"/>
              <a:ext cx="2188313" cy="1153946"/>
              <a:chOff x="0" y="0"/>
              <a:chExt cx="2188312" cy="1153944"/>
            </a:xfrm>
          </p:grpSpPr>
          <p:sp>
            <p:nvSpPr>
              <p:cNvPr id="3477" name="Oval"/>
              <p:cNvSpPr/>
              <p:nvPr/>
            </p:nvSpPr>
            <p:spPr>
              <a:xfrm>
                <a:off x="0" y="0"/>
                <a:ext cx="428859" cy="221182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78" name="Oval"/>
              <p:cNvSpPr/>
              <p:nvPr/>
            </p:nvSpPr>
            <p:spPr>
              <a:xfrm rot="3626125">
                <a:off x="1429666" y="92984"/>
                <a:ext cx="285191" cy="125476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79" name="Oval"/>
              <p:cNvSpPr/>
              <p:nvPr/>
            </p:nvSpPr>
            <p:spPr>
              <a:xfrm rot="9000000">
                <a:off x="586461" y="46003"/>
                <a:ext cx="285191" cy="100958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3486" name="Group"/>
            <p:cNvGrpSpPr/>
            <p:nvPr/>
          </p:nvGrpSpPr>
          <p:grpSpPr>
            <a:xfrm flipH="1">
              <a:off x="1225095" y="1975939"/>
              <a:ext cx="1063686" cy="3968733"/>
              <a:chOff x="0" y="0"/>
              <a:chExt cx="1063685" cy="3968732"/>
            </a:xfrm>
          </p:grpSpPr>
          <p:grpSp>
            <p:nvGrpSpPr>
              <p:cNvPr id="3484" name="Group"/>
              <p:cNvGrpSpPr/>
              <p:nvPr/>
            </p:nvGrpSpPr>
            <p:grpSpPr>
              <a:xfrm flipH="1">
                <a:off x="426698" y="674223"/>
                <a:ext cx="636988" cy="3294510"/>
                <a:chOff x="0" y="0"/>
                <a:chExt cx="636987" cy="3294508"/>
              </a:xfrm>
            </p:grpSpPr>
            <p:sp>
              <p:nvSpPr>
                <p:cNvPr id="3481" name="Oval"/>
                <p:cNvSpPr/>
                <p:nvPr/>
              </p:nvSpPr>
              <p:spPr>
                <a:xfrm>
                  <a:off x="351797" y="0"/>
                  <a:ext cx="285191" cy="1521737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482" name="Oval"/>
                <p:cNvSpPr/>
                <p:nvPr/>
              </p:nvSpPr>
              <p:spPr>
                <a:xfrm>
                  <a:off x="351797" y="1509778"/>
                  <a:ext cx="285191" cy="152173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3483" name="Oval"/>
                <p:cNvSpPr/>
                <p:nvPr/>
              </p:nvSpPr>
              <p:spPr>
                <a:xfrm rot="15976024">
                  <a:off x="114730" y="2887464"/>
                  <a:ext cx="285191" cy="49713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</p:grpSp>
          <p:sp>
            <p:nvSpPr>
              <p:cNvPr id="3485" name="Oval"/>
              <p:cNvSpPr/>
              <p:nvPr/>
            </p:nvSpPr>
            <p:spPr>
              <a:xfrm rot="8616000">
                <a:off x="175029" y="17924"/>
                <a:ext cx="285191" cy="68367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3490" name="Group"/>
            <p:cNvGrpSpPr/>
            <p:nvPr/>
          </p:nvGrpSpPr>
          <p:grpSpPr>
            <a:xfrm flipH="1">
              <a:off x="2336800" y="323615"/>
              <a:ext cx="2188313" cy="1153946"/>
              <a:chOff x="0" y="0"/>
              <a:chExt cx="2188312" cy="1153944"/>
            </a:xfrm>
          </p:grpSpPr>
          <p:sp>
            <p:nvSpPr>
              <p:cNvPr id="3487" name="Oval"/>
              <p:cNvSpPr/>
              <p:nvPr/>
            </p:nvSpPr>
            <p:spPr>
              <a:xfrm>
                <a:off x="0" y="0"/>
                <a:ext cx="428859" cy="221182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88" name="Oval"/>
              <p:cNvSpPr/>
              <p:nvPr/>
            </p:nvSpPr>
            <p:spPr>
              <a:xfrm rot="3626125">
                <a:off x="1429666" y="92984"/>
                <a:ext cx="285191" cy="125476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489" name="Oval"/>
              <p:cNvSpPr/>
              <p:nvPr/>
            </p:nvSpPr>
            <p:spPr>
              <a:xfrm rot="9000000">
                <a:off x="586461" y="46003"/>
                <a:ext cx="285191" cy="1009586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3495" name="Group"/>
          <p:cNvGrpSpPr/>
          <p:nvPr/>
        </p:nvGrpSpPr>
        <p:grpSpPr>
          <a:xfrm>
            <a:off x="11370733" y="6345766"/>
            <a:ext cx="1270001" cy="2637368"/>
            <a:chOff x="0" y="0"/>
            <a:chExt cx="1270000" cy="2637366"/>
          </a:xfrm>
        </p:grpSpPr>
        <p:sp>
          <p:nvSpPr>
            <p:cNvPr id="3492" name="Square"/>
            <p:cNvSpPr/>
            <p:nvPr/>
          </p:nvSpPr>
          <p:spPr>
            <a:xfrm>
              <a:off x="0" y="1367366"/>
              <a:ext cx="1270000" cy="1270001"/>
            </a:xfrm>
            <a:prstGeom prst="rect">
              <a:avLst/>
            </a:prstGeom>
            <a:solidFill>
              <a:schemeClr val="accent5">
                <a:hueOff val="-375889"/>
                <a:satOff val="-9195"/>
                <a:lumOff val="-1490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493" name="Square"/>
            <p:cNvSpPr/>
            <p:nvPr/>
          </p:nvSpPr>
          <p:spPr>
            <a:xfrm>
              <a:off x="292248" y="681566"/>
              <a:ext cx="685504" cy="685503"/>
            </a:xfrm>
            <a:prstGeom prst="rect">
              <a:avLst/>
            </a:prstGeom>
            <a:solidFill>
              <a:schemeClr val="accent3">
                <a:hueOff val="-72299"/>
                <a:satOff val="19597"/>
                <a:lumOff val="1123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494" name="Rectangle"/>
            <p:cNvSpPr/>
            <p:nvPr/>
          </p:nvSpPr>
          <p:spPr>
            <a:xfrm>
              <a:off x="91430" y="0"/>
              <a:ext cx="1112540" cy="685503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foreach (p : particles) {…"/>
          <p:cNvSpPr txBox="1"/>
          <p:nvPr/>
        </p:nvSpPr>
        <p:spPr>
          <a:xfrm>
            <a:off x="441076" y="1181124"/>
            <a:ext cx="12122647" cy="7391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(p : particles)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p.frc = 0.0;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(s : springs)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Eigen::Vector3d d = particles[s-&gt;j].pos - particles[s-&gt;i].pos;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double l = d.norm();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Eigen::Vector3d v = particles[s-&gt;j].vel - particles[s-&gt;i].vel;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Eigen::Vector3d frc = (params.k_s*((l / s-&gt;r) - 1.0) + 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   params.k_d*(v.dot(d)/(l*s-&gt;r))) * (d/l);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particles[s.i].frc += frc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particles[s.j].frc -= frc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foreach (p : particle) {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p.vel += dt * p.frc / p.mass;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  p.pos += dt * p.vel;</a:t>
            </a:r>
          </a:p>
          <a:p>
            <a:pPr algn="l">
              <a:defRPr>
                <a:latin typeface="Monaco"/>
                <a:ea typeface="Monaco"/>
                <a:cs typeface="Monaco"/>
                <a:sym typeface="Monaco"/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500" name="Acceleration-level formulation doesn’t work well with discontinuous velocities, frictional contact…"/>
          <p:cNvSpPr txBox="1"/>
          <p:nvPr>
            <p:ph type="body" sz="half" idx="1"/>
          </p:nvPr>
        </p:nvSpPr>
        <p:spPr>
          <a:xfrm>
            <a:off x="508000" y="2628900"/>
            <a:ext cx="9914202" cy="4127104"/>
          </a:xfrm>
          <a:prstGeom prst="rect">
            <a:avLst/>
          </a:prstGeom>
        </p:spPr>
        <p:txBody>
          <a:bodyPr/>
          <a:lstStyle/>
          <a:p>
            <a:pPr/>
            <a:r>
              <a:t>Acceleration-level formulation doesn’t work well with discontinuous velocities, frictional contact</a:t>
            </a:r>
          </a:p>
          <a:p>
            <a:pPr/>
            <a:r>
              <a:t>Instead, integrate f = ma to get </a:t>
            </a:r>
            <a:r>
              <a:rPr b="1"/>
              <a:t>impulse-momentum</a:t>
            </a:r>
            <a:r>
              <a:t> formulation</a:t>
            </a:r>
          </a:p>
        </p:txBody>
      </p:sp>
      <p:pic>
        <p:nvPicPr>
          <p:cNvPr id="35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4851" y="6984934"/>
            <a:ext cx="6210301" cy="1854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7" name="Group"/>
          <p:cNvGrpSpPr/>
          <p:nvPr/>
        </p:nvGrpSpPr>
        <p:grpSpPr>
          <a:xfrm>
            <a:off x="9018287" y="6492168"/>
            <a:ext cx="3164857" cy="2539960"/>
            <a:chOff x="0" y="0"/>
            <a:chExt cx="3164855" cy="2539959"/>
          </a:xfrm>
        </p:grpSpPr>
        <p:grpSp>
          <p:nvGrpSpPr>
            <p:cNvPr id="3512" name="Group"/>
            <p:cNvGrpSpPr/>
            <p:nvPr/>
          </p:nvGrpSpPr>
          <p:grpSpPr>
            <a:xfrm rot="10800000">
              <a:off x="-1" y="1943131"/>
              <a:ext cx="3164857" cy="596829"/>
              <a:chOff x="0" y="0"/>
              <a:chExt cx="3164855" cy="596827"/>
            </a:xfrm>
          </p:grpSpPr>
          <p:grpSp>
            <p:nvGrpSpPr>
              <p:cNvPr id="3510" name="Group"/>
              <p:cNvGrpSpPr/>
              <p:nvPr/>
            </p:nvGrpSpPr>
            <p:grpSpPr>
              <a:xfrm>
                <a:off x="144906" y="-1"/>
                <a:ext cx="3019950" cy="596829"/>
                <a:chOff x="0" y="0"/>
                <a:chExt cx="3019948" cy="596827"/>
              </a:xfrm>
            </p:grpSpPr>
            <p:sp>
              <p:nvSpPr>
                <p:cNvPr id="3502" name="Line"/>
                <p:cNvSpPr/>
                <p:nvPr/>
              </p:nvSpPr>
              <p:spPr>
                <a:xfrm flipV="1">
                  <a:off x="137270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503" name="Line"/>
                <p:cNvSpPr/>
                <p:nvPr/>
              </p:nvSpPr>
              <p:spPr>
                <a:xfrm flipV="1">
                  <a:off x="171886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504" name="Line"/>
                <p:cNvSpPr/>
                <p:nvPr/>
              </p:nvSpPr>
              <p:spPr>
                <a:xfrm flipV="1">
                  <a:off x="20769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505" name="Line"/>
                <p:cNvSpPr/>
                <p:nvPr/>
              </p:nvSpPr>
              <p:spPr>
                <a:xfrm flipV="1">
                  <a:off x="2423121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506" name="Line"/>
                <p:cNvSpPr/>
                <p:nvPr/>
              </p:nvSpPr>
              <p:spPr>
                <a:xfrm flipV="1">
                  <a:off x="0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507" name="Line"/>
                <p:cNvSpPr/>
                <p:nvPr/>
              </p:nvSpPr>
              <p:spPr>
                <a:xfrm flipV="1">
                  <a:off x="3461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508" name="Line"/>
                <p:cNvSpPr/>
                <p:nvPr/>
              </p:nvSpPr>
              <p:spPr>
                <a:xfrm flipV="1">
                  <a:off x="704256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509" name="Line"/>
                <p:cNvSpPr/>
                <p:nvPr/>
              </p:nvSpPr>
              <p:spPr>
                <a:xfrm flipV="1">
                  <a:off x="1050417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3511" name="Line"/>
              <p:cNvSpPr/>
              <p:nvPr/>
            </p:nvSpPr>
            <p:spPr>
              <a:xfrm>
                <a:off x="0" y="596827"/>
                <a:ext cx="307103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513" name="Square"/>
            <p:cNvSpPr/>
            <p:nvPr/>
          </p:nvSpPr>
          <p:spPr>
            <a:xfrm rot="19843248">
              <a:off x="201912" y="442032"/>
              <a:ext cx="826526" cy="826526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  <a:alpha val="38499"/>
              </a:schemeClr>
            </a:solidFill>
            <a:ln w="25400" cap="flat">
              <a:solidFill>
                <a:srgbClr val="000000">
                  <a:alpha val="3849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514" name="Line"/>
            <p:cNvSpPr/>
            <p:nvPr/>
          </p:nvSpPr>
          <p:spPr>
            <a:xfrm>
              <a:off x="951917" y="1305632"/>
              <a:ext cx="587849" cy="58784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515" name="Square"/>
            <p:cNvSpPr/>
            <p:nvPr/>
          </p:nvSpPr>
          <p:spPr>
            <a:xfrm rot="923912">
              <a:off x="2123845" y="94898"/>
              <a:ext cx="826526" cy="826527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516" name="Line"/>
            <p:cNvSpPr/>
            <p:nvPr/>
          </p:nvSpPr>
          <p:spPr>
            <a:xfrm flipV="1">
              <a:off x="1553050" y="1296652"/>
              <a:ext cx="587849" cy="58784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522" name="Integrated, semi-discrete equations"/>
          <p:cNvSpPr txBox="1"/>
          <p:nvPr>
            <p:ph type="body" sz="quarter" idx="1"/>
          </p:nvPr>
        </p:nvSpPr>
        <p:spPr>
          <a:xfrm>
            <a:off x="508000" y="2387600"/>
            <a:ext cx="9914202" cy="1746052"/>
          </a:xfrm>
          <a:prstGeom prst="rect">
            <a:avLst/>
          </a:prstGeom>
        </p:spPr>
        <p:txBody>
          <a:bodyPr/>
          <a:lstStyle/>
          <a:p>
            <a:pPr/>
            <a:r>
              <a:t>Integrated, semi-discrete equations</a:t>
            </a:r>
          </a:p>
        </p:txBody>
      </p:sp>
      <p:grpSp>
        <p:nvGrpSpPr>
          <p:cNvPr id="3533" name="Group"/>
          <p:cNvGrpSpPr/>
          <p:nvPr/>
        </p:nvGrpSpPr>
        <p:grpSpPr>
          <a:xfrm rot="10800000">
            <a:off x="9018287" y="8435299"/>
            <a:ext cx="3164857" cy="596828"/>
            <a:chOff x="0" y="0"/>
            <a:chExt cx="3164855" cy="596827"/>
          </a:xfrm>
        </p:grpSpPr>
        <p:grpSp>
          <p:nvGrpSpPr>
            <p:cNvPr id="3531" name="Group"/>
            <p:cNvGrpSpPr/>
            <p:nvPr/>
          </p:nvGrpSpPr>
          <p:grpSpPr>
            <a:xfrm>
              <a:off x="144906" y="-1"/>
              <a:ext cx="3019950" cy="596829"/>
              <a:chOff x="0" y="0"/>
              <a:chExt cx="3019948" cy="596827"/>
            </a:xfrm>
          </p:grpSpPr>
          <p:sp>
            <p:nvSpPr>
              <p:cNvPr id="3523" name="Line"/>
              <p:cNvSpPr/>
              <p:nvPr/>
            </p:nvSpPr>
            <p:spPr>
              <a:xfrm flipV="1">
                <a:off x="1372704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24" name="Line"/>
              <p:cNvSpPr/>
              <p:nvPr/>
            </p:nvSpPr>
            <p:spPr>
              <a:xfrm flipV="1">
                <a:off x="1718864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25" name="Line"/>
              <p:cNvSpPr/>
              <p:nvPr/>
            </p:nvSpPr>
            <p:spPr>
              <a:xfrm flipV="1">
                <a:off x="2076960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26" name="Line"/>
              <p:cNvSpPr/>
              <p:nvPr/>
            </p:nvSpPr>
            <p:spPr>
              <a:xfrm flipV="1">
                <a:off x="2423121" y="-1"/>
                <a:ext cx="596828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27" name="Line"/>
              <p:cNvSpPr/>
              <p:nvPr/>
            </p:nvSpPr>
            <p:spPr>
              <a:xfrm flipV="1">
                <a:off x="0" y="-1"/>
                <a:ext cx="596828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28" name="Line"/>
              <p:cNvSpPr/>
              <p:nvPr/>
            </p:nvSpPr>
            <p:spPr>
              <a:xfrm flipV="1">
                <a:off x="346160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29" name="Line"/>
              <p:cNvSpPr/>
              <p:nvPr/>
            </p:nvSpPr>
            <p:spPr>
              <a:xfrm flipV="1">
                <a:off x="704256" y="-1"/>
                <a:ext cx="596829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530" name="Line"/>
              <p:cNvSpPr/>
              <p:nvPr/>
            </p:nvSpPr>
            <p:spPr>
              <a:xfrm flipV="1">
                <a:off x="1050417" y="-1"/>
                <a:ext cx="596828" cy="59682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532" name="Line"/>
            <p:cNvSpPr/>
            <p:nvPr/>
          </p:nvSpPr>
          <p:spPr>
            <a:xfrm>
              <a:off x="0" y="596827"/>
              <a:ext cx="307103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534" name="Square"/>
          <p:cNvSpPr/>
          <p:nvPr/>
        </p:nvSpPr>
        <p:spPr>
          <a:xfrm rot="19843248">
            <a:off x="9220200" y="6934200"/>
            <a:ext cx="826526" cy="826526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  <a:alpha val="38499"/>
            </a:schemeClr>
          </a:solidFill>
          <a:ln w="25400">
            <a:solidFill>
              <a:srgbClr val="000000">
                <a:alpha val="38499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35" name="Line"/>
          <p:cNvSpPr/>
          <p:nvPr/>
        </p:nvSpPr>
        <p:spPr>
          <a:xfrm>
            <a:off x="9970205" y="7797800"/>
            <a:ext cx="587848" cy="587848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536" name="Square"/>
          <p:cNvSpPr/>
          <p:nvPr/>
        </p:nvSpPr>
        <p:spPr>
          <a:xfrm rot="923912">
            <a:off x="11142133" y="6587066"/>
            <a:ext cx="826526" cy="826527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37" name="Line"/>
          <p:cNvSpPr/>
          <p:nvPr/>
        </p:nvSpPr>
        <p:spPr>
          <a:xfrm flipV="1">
            <a:off x="10571338" y="7788820"/>
            <a:ext cx="587848" cy="587848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5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6688" y="4036674"/>
            <a:ext cx="68326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9567" y="6204332"/>
            <a:ext cx="825500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0" name="Combine with velocity-level constraint equation JV = 0"/>
          <p:cNvSpPr txBox="1"/>
          <p:nvPr/>
        </p:nvSpPr>
        <p:spPr>
          <a:xfrm>
            <a:off x="508000" y="4419600"/>
            <a:ext cx="12096485" cy="1746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Combine with velocity-level constraint equation J</a:t>
            </a:r>
            <a:r>
              <a:rPr b="1"/>
              <a:t>V</a:t>
            </a:r>
            <a:r>
              <a:t> = </a:t>
            </a:r>
            <a:r>
              <a:rPr b="1"/>
              <a:t>0</a:t>
            </a:r>
          </a:p>
        </p:txBody>
      </p:sp>
      <p:pic>
        <p:nvPicPr>
          <p:cNvPr id="35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0217" y="8067079"/>
            <a:ext cx="80137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5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5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7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5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9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550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grpSp>
        <p:nvGrpSpPr>
          <p:cNvPr id="3553" name="Group"/>
          <p:cNvGrpSpPr/>
          <p:nvPr/>
        </p:nvGrpSpPr>
        <p:grpSpPr>
          <a:xfrm>
            <a:off x="2650066" y="6646777"/>
            <a:ext cx="4198740" cy="1970136"/>
            <a:chOff x="0" y="0"/>
            <a:chExt cx="4198739" cy="1970134"/>
          </a:xfrm>
        </p:grpSpPr>
        <p:sp>
          <p:nvSpPr>
            <p:cNvPr id="3551" name="Triangle"/>
            <p:cNvSpPr/>
            <p:nvPr/>
          </p:nvSpPr>
          <p:spPr>
            <a:xfrm>
              <a:off x="0" y="520482"/>
              <a:ext cx="4198740" cy="1449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552" name="Square"/>
            <p:cNvSpPr/>
            <p:nvPr/>
          </p:nvSpPr>
          <p:spPr>
            <a:xfrm rot="17340000">
              <a:off x="470048" y="92915"/>
              <a:ext cx="685504" cy="685503"/>
            </a:xfrm>
            <a:prstGeom prst="rect">
              <a:avLst/>
            </a:prstGeom>
            <a:solidFill>
              <a:schemeClr val="accent5">
                <a:hueOff val="358805"/>
                <a:satOff val="28459"/>
                <a:lumOff val="154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grpSp>
        <p:nvGrpSpPr>
          <p:cNvPr id="3557" name="Group"/>
          <p:cNvGrpSpPr/>
          <p:nvPr/>
        </p:nvGrpSpPr>
        <p:grpSpPr>
          <a:xfrm>
            <a:off x="7713133" y="6313161"/>
            <a:ext cx="1270001" cy="2637368"/>
            <a:chOff x="0" y="0"/>
            <a:chExt cx="1270000" cy="2637366"/>
          </a:xfrm>
        </p:grpSpPr>
        <p:sp>
          <p:nvSpPr>
            <p:cNvPr id="3554" name="Square"/>
            <p:cNvSpPr/>
            <p:nvPr/>
          </p:nvSpPr>
          <p:spPr>
            <a:xfrm>
              <a:off x="0" y="1367366"/>
              <a:ext cx="1270000" cy="1270001"/>
            </a:xfrm>
            <a:prstGeom prst="rect">
              <a:avLst/>
            </a:prstGeom>
            <a:solidFill>
              <a:schemeClr val="accent5">
                <a:hueOff val="-375889"/>
                <a:satOff val="-9195"/>
                <a:lumOff val="-1490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555" name="Square"/>
            <p:cNvSpPr/>
            <p:nvPr/>
          </p:nvSpPr>
          <p:spPr>
            <a:xfrm>
              <a:off x="292248" y="681566"/>
              <a:ext cx="685504" cy="685503"/>
            </a:xfrm>
            <a:prstGeom prst="rect">
              <a:avLst/>
            </a:prstGeom>
            <a:solidFill>
              <a:schemeClr val="accent3">
                <a:hueOff val="-72299"/>
                <a:satOff val="19597"/>
                <a:lumOff val="1123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556" name="Rectangle"/>
            <p:cNvSpPr/>
            <p:nvPr/>
          </p:nvSpPr>
          <p:spPr>
            <a:xfrm>
              <a:off x="91430" y="0"/>
              <a:ext cx="1112540" cy="685503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355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2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5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64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5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66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567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568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69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70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71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72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73" name="Square"/>
          <p:cNvSpPr/>
          <p:nvPr/>
        </p:nvSpPr>
        <p:spPr>
          <a:xfrm rot="17340000">
            <a:off x="3120115" y="7120693"/>
            <a:ext cx="685503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74" name="Rectangle"/>
          <p:cNvSpPr/>
          <p:nvPr/>
        </p:nvSpPr>
        <p:spPr>
          <a:xfrm>
            <a:off x="7804563" y="65671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75" name="Square"/>
          <p:cNvSpPr/>
          <p:nvPr/>
        </p:nvSpPr>
        <p:spPr>
          <a:xfrm>
            <a:off x="8005381" y="72487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76" name="Square"/>
          <p:cNvSpPr/>
          <p:nvPr/>
        </p:nvSpPr>
        <p:spPr>
          <a:xfrm>
            <a:off x="7713133" y="79472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77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1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5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83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5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85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586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587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88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89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90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91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92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93" name="Rectangle"/>
          <p:cNvSpPr/>
          <p:nvPr/>
        </p:nvSpPr>
        <p:spPr>
          <a:xfrm>
            <a:off x="7804563" y="6313161"/>
            <a:ext cx="1112540" cy="685504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94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95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596" name="global…"/>
          <p:cNvSpPr txBox="1"/>
          <p:nvPr/>
        </p:nvSpPr>
        <p:spPr>
          <a:xfrm>
            <a:off x="10367078" y="6296079"/>
            <a:ext cx="127917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global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3597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6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603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6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05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606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607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08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09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10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11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12" name="Square"/>
          <p:cNvSpPr/>
          <p:nvPr/>
        </p:nvSpPr>
        <p:spPr>
          <a:xfrm rot="17340000">
            <a:off x="3120115" y="7120693"/>
            <a:ext cx="685503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13" name="Rectangle"/>
          <p:cNvSpPr/>
          <p:nvPr/>
        </p:nvSpPr>
        <p:spPr>
          <a:xfrm>
            <a:off x="7804563" y="65671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14" name="Square"/>
          <p:cNvSpPr/>
          <p:nvPr/>
        </p:nvSpPr>
        <p:spPr>
          <a:xfrm>
            <a:off x="8005381" y="72487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15" name="Square"/>
          <p:cNvSpPr/>
          <p:nvPr/>
        </p:nvSpPr>
        <p:spPr>
          <a:xfrm>
            <a:off x="7713133" y="79472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16" name="iterative…"/>
          <p:cNvSpPr txBox="1"/>
          <p:nvPr/>
        </p:nvSpPr>
        <p:spPr>
          <a:xfrm>
            <a:off x="10354799" y="6296079"/>
            <a:ext cx="13037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3617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1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6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623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6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25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626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627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28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29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30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31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32" name="Square"/>
          <p:cNvSpPr/>
          <p:nvPr/>
        </p:nvSpPr>
        <p:spPr>
          <a:xfrm rot="17340000">
            <a:off x="3120115" y="7120693"/>
            <a:ext cx="685503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33" name="Rectangle"/>
          <p:cNvSpPr/>
          <p:nvPr/>
        </p:nvSpPr>
        <p:spPr>
          <a:xfrm>
            <a:off x="7804563" y="65671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34" name="Square"/>
          <p:cNvSpPr/>
          <p:nvPr/>
        </p:nvSpPr>
        <p:spPr>
          <a:xfrm>
            <a:off x="8005381" y="72487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35" name="Square"/>
          <p:cNvSpPr/>
          <p:nvPr/>
        </p:nvSpPr>
        <p:spPr>
          <a:xfrm>
            <a:off x="7713133" y="7693228"/>
            <a:ext cx="1270001" cy="127000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36" name="iterative…"/>
          <p:cNvSpPr txBox="1"/>
          <p:nvPr/>
        </p:nvSpPr>
        <p:spPr>
          <a:xfrm>
            <a:off x="10354799" y="6296079"/>
            <a:ext cx="13037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3637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6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3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6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5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646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647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48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49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50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51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52" name="Square"/>
          <p:cNvSpPr/>
          <p:nvPr/>
        </p:nvSpPr>
        <p:spPr>
          <a:xfrm rot="17340000">
            <a:off x="3120115" y="7120693"/>
            <a:ext cx="685503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53" name="Rectangle"/>
          <p:cNvSpPr/>
          <p:nvPr/>
        </p:nvSpPr>
        <p:spPr>
          <a:xfrm>
            <a:off x="7804563" y="65671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54" name="Square"/>
          <p:cNvSpPr/>
          <p:nvPr/>
        </p:nvSpPr>
        <p:spPr>
          <a:xfrm>
            <a:off x="8005381" y="7121728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55" name="Square"/>
          <p:cNvSpPr/>
          <p:nvPr/>
        </p:nvSpPr>
        <p:spPr>
          <a:xfrm>
            <a:off x="7713133" y="7820228"/>
            <a:ext cx="1270001" cy="127000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56" name="iterative…"/>
          <p:cNvSpPr txBox="1"/>
          <p:nvPr/>
        </p:nvSpPr>
        <p:spPr>
          <a:xfrm>
            <a:off x="10354799" y="6296079"/>
            <a:ext cx="13037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3657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6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663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6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65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666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667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68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69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70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71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72" name="Square"/>
          <p:cNvSpPr/>
          <p:nvPr/>
        </p:nvSpPr>
        <p:spPr>
          <a:xfrm rot="17340000">
            <a:off x="3120115" y="7120693"/>
            <a:ext cx="685503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73" name="Rectangle"/>
          <p:cNvSpPr/>
          <p:nvPr/>
        </p:nvSpPr>
        <p:spPr>
          <a:xfrm>
            <a:off x="7804563" y="6516361"/>
            <a:ext cx="1112540" cy="685504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74" name="Square"/>
          <p:cNvSpPr/>
          <p:nvPr/>
        </p:nvSpPr>
        <p:spPr>
          <a:xfrm>
            <a:off x="8005381" y="7210628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75" name="Square"/>
          <p:cNvSpPr/>
          <p:nvPr/>
        </p:nvSpPr>
        <p:spPr>
          <a:xfrm>
            <a:off x="7713133" y="78202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76" name="iterative…"/>
          <p:cNvSpPr txBox="1"/>
          <p:nvPr/>
        </p:nvSpPr>
        <p:spPr>
          <a:xfrm>
            <a:off x="10354799" y="6296079"/>
            <a:ext cx="13037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3677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1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6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683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6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85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686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687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88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89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90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91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92" name="Rectangle"/>
          <p:cNvSpPr/>
          <p:nvPr/>
        </p:nvSpPr>
        <p:spPr>
          <a:xfrm>
            <a:off x="7804563" y="65163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93" name="Square"/>
          <p:cNvSpPr/>
          <p:nvPr/>
        </p:nvSpPr>
        <p:spPr>
          <a:xfrm>
            <a:off x="8005381" y="72106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94" name="Square"/>
          <p:cNvSpPr/>
          <p:nvPr/>
        </p:nvSpPr>
        <p:spPr>
          <a:xfrm>
            <a:off x="7713133" y="78202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95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696" name="iterative…"/>
          <p:cNvSpPr txBox="1"/>
          <p:nvPr/>
        </p:nvSpPr>
        <p:spPr>
          <a:xfrm>
            <a:off x="10354799" y="6296079"/>
            <a:ext cx="13037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3697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Live Demo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Live Demo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1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7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3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7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5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706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707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08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09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10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11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12" name="Rectangle"/>
          <p:cNvSpPr/>
          <p:nvPr/>
        </p:nvSpPr>
        <p:spPr>
          <a:xfrm>
            <a:off x="7804563" y="65163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13" name="Square"/>
          <p:cNvSpPr/>
          <p:nvPr/>
        </p:nvSpPr>
        <p:spPr>
          <a:xfrm>
            <a:off x="8005381" y="72106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14" name="Square"/>
          <p:cNvSpPr/>
          <p:nvPr/>
        </p:nvSpPr>
        <p:spPr>
          <a:xfrm>
            <a:off x="7713133" y="7693228"/>
            <a:ext cx="1270001" cy="127000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15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16" name="iterative…"/>
          <p:cNvSpPr txBox="1"/>
          <p:nvPr/>
        </p:nvSpPr>
        <p:spPr>
          <a:xfrm>
            <a:off x="10354799" y="6296079"/>
            <a:ext cx="13037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3717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1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7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723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7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25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726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727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28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29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30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31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32" name="Rectangle"/>
          <p:cNvSpPr/>
          <p:nvPr/>
        </p:nvSpPr>
        <p:spPr>
          <a:xfrm>
            <a:off x="7804563" y="65163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33" name="Square"/>
          <p:cNvSpPr/>
          <p:nvPr/>
        </p:nvSpPr>
        <p:spPr>
          <a:xfrm>
            <a:off x="8005381" y="7083628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34" name="Square"/>
          <p:cNvSpPr/>
          <p:nvPr/>
        </p:nvSpPr>
        <p:spPr>
          <a:xfrm>
            <a:off x="7713133" y="7769428"/>
            <a:ext cx="1270001" cy="1270001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35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36" name="iterative…"/>
          <p:cNvSpPr txBox="1"/>
          <p:nvPr/>
        </p:nvSpPr>
        <p:spPr>
          <a:xfrm>
            <a:off x="10354799" y="6296079"/>
            <a:ext cx="13037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3737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7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3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7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5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746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747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48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49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0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1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2" name="Rectangle"/>
          <p:cNvSpPr/>
          <p:nvPr/>
        </p:nvSpPr>
        <p:spPr>
          <a:xfrm>
            <a:off x="7804563" y="6465561"/>
            <a:ext cx="1112540" cy="685504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3" name="Square"/>
          <p:cNvSpPr/>
          <p:nvPr/>
        </p:nvSpPr>
        <p:spPr>
          <a:xfrm>
            <a:off x="8005381" y="7147128"/>
            <a:ext cx="685504" cy="685503"/>
          </a:xfrm>
          <a:prstGeom prst="rect">
            <a:avLst/>
          </a:prstGeom>
          <a:ln w="254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4" name="Square"/>
          <p:cNvSpPr/>
          <p:nvPr/>
        </p:nvSpPr>
        <p:spPr>
          <a:xfrm>
            <a:off x="7713133" y="77694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5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6" name="iterative…"/>
          <p:cNvSpPr txBox="1"/>
          <p:nvPr/>
        </p:nvSpPr>
        <p:spPr>
          <a:xfrm>
            <a:off x="10354799" y="6296079"/>
            <a:ext cx="13037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3757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1" name="Instead of solving global, coupled system, common to split"/>
          <p:cNvSpPr txBox="1"/>
          <p:nvPr>
            <p:ph type="body" sz="quarter" idx="1"/>
          </p:nvPr>
        </p:nvSpPr>
        <p:spPr>
          <a:xfrm>
            <a:off x="508000" y="2564275"/>
            <a:ext cx="11988800" cy="1219201"/>
          </a:xfrm>
          <a:prstGeom prst="rect">
            <a:avLst/>
          </a:prstGeom>
        </p:spPr>
        <p:txBody>
          <a:bodyPr/>
          <a:lstStyle>
            <a:lvl1pPr marL="451104" indent="-451104" defTabSz="560831">
              <a:spcBef>
                <a:spcPts val="2300"/>
              </a:spcBef>
              <a:defRPr sz="3455"/>
            </a:lvl1pPr>
          </a:lstStyle>
          <a:p>
            <a:pPr/>
            <a:r>
              <a:t>Instead of solving global, coupled system, common to split</a:t>
            </a:r>
          </a:p>
        </p:txBody>
      </p:sp>
      <p:pic>
        <p:nvPicPr>
          <p:cNvPr id="37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5150" y="4169700"/>
            <a:ext cx="4254500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763" name="update with non-constraint forces"/>
          <p:cNvSpPr txBox="1"/>
          <p:nvPr/>
        </p:nvSpPr>
        <p:spPr>
          <a:xfrm>
            <a:off x="542358" y="3875838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update with non-constraint forces</a:t>
            </a:r>
          </a:p>
        </p:txBody>
      </p:sp>
      <p:pic>
        <p:nvPicPr>
          <p:cNvPr id="37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0" y="4949626"/>
            <a:ext cx="5384800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65" name="add constraint impulses"/>
          <p:cNvSpPr txBox="1"/>
          <p:nvPr/>
        </p:nvSpPr>
        <p:spPr>
          <a:xfrm>
            <a:off x="542358" y="4746426"/>
            <a:ext cx="287210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add constraint impulses</a:t>
            </a:r>
          </a:p>
        </p:txBody>
      </p:sp>
      <p:sp>
        <p:nvSpPr>
          <p:cNvPr id="3766" name="Impulse-Momentum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Impulse-Momentum Equations</a:t>
            </a:r>
          </a:p>
        </p:txBody>
      </p:sp>
      <p:sp>
        <p:nvSpPr>
          <p:cNvPr id="3767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68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69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70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71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72" name="Rectangle"/>
          <p:cNvSpPr/>
          <p:nvPr/>
        </p:nvSpPr>
        <p:spPr>
          <a:xfrm>
            <a:off x="7804563" y="63258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73" name="Square"/>
          <p:cNvSpPr/>
          <p:nvPr/>
        </p:nvSpPr>
        <p:spPr>
          <a:xfrm>
            <a:off x="8005381" y="70201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74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75" name="iterative…"/>
          <p:cNvSpPr txBox="1"/>
          <p:nvPr/>
        </p:nvSpPr>
        <p:spPr>
          <a:xfrm>
            <a:off x="10354799" y="6296079"/>
            <a:ext cx="130373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iterative</a:t>
            </a:r>
          </a:p>
          <a:p>
            <a:pPr/>
            <a:r>
              <a:t>impulse</a:t>
            </a:r>
          </a:p>
          <a:p>
            <a:pPr/>
            <a:r>
              <a:t>solve</a:t>
            </a:r>
          </a:p>
        </p:txBody>
      </p:sp>
      <p:sp>
        <p:nvSpPr>
          <p:cNvPr id="3776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77" name="repeat fixed number of times or until tolerance met"/>
          <p:cNvSpPr txBox="1"/>
          <p:nvPr/>
        </p:nvSpPr>
        <p:spPr>
          <a:xfrm>
            <a:off x="9631709" y="7862412"/>
            <a:ext cx="274991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repeat fixed number of times or until tolerance met</a:t>
            </a:r>
          </a:p>
        </p:txBody>
      </p:sp>
      <p:sp>
        <p:nvSpPr>
          <p:cNvPr id="3778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2" name="Global vs. Iterative Sol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Global vs. Iterative Solve</a:t>
            </a:r>
          </a:p>
        </p:txBody>
      </p:sp>
      <p:sp>
        <p:nvSpPr>
          <p:cNvPr id="3783" name="Global…"/>
          <p:cNvSpPr txBox="1"/>
          <p:nvPr>
            <p:ph type="body" sz="quarter" idx="1"/>
          </p:nvPr>
        </p:nvSpPr>
        <p:spPr>
          <a:xfrm>
            <a:off x="790045" y="2670805"/>
            <a:ext cx="5345643" cy="3652486"/>
          </a:xfrm>
          <a:prstGeom prst="rect">
            <a:avLst/>
          </a:prstGeom>
        </p:spPr>
        <p:txBody>
          <a:bodyPr/>
          <a:lstStyle/>
          <a:p>
            <a:pPr marL="451104" indent="-451104" defTabSz="560831">
              <a:spcBef>
                <a:spcPts val="2300"/>
              </a:spcBef>
              <a:defRPr sz="3455"/>
            </a:pPr>
            <a:r>
              <a:t>Global </a:t>
            </a:r>
          </a:p>
          <a:p>
            <a:pPr lvl="1" marL="902208" indent="-451104" defTabSz="560831">
              <a:spcBef>
                <a:spcPts val="2300"/>
              </a:spcBef>
              <a:defRPr sz="3455"/>
            </a:pPr>
            <a:r>
              <a:t>need to solve larger linear system</a:t>
            </a:r>
          </a:p>
          <a:p>
            <a:pPr lvl="1" marL="902208" indent="-451104" defTabSz="560831">
              <a:spcBef>
                <a:spcPts val="2300"/>
              </a:spcBef>
              <a:defRPr sz="3455"/>
            </a:pPr>
            <a:r>
              <a:t>LCP for inequality constraints</a:t>
            </a:r>
          </a:p>
        </p:txBody>
      </p:sp>
      <p:sp>
        <p:nvSpPr>
          <p:cNvPr id="3784" name="Triangle"/>
          <p:cNvSpPr/>
          <p:nvPr/>
        </p:nvSpPr>
        <p:spPr>
          <a:xfrm>
            <a:off x="2650066" y="7167260"/>
            <a:ext cx="4198740" cy="1449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85" name="Square"/>
          <p:cNvSpPr/>
          <p:nvPr/>
        </p:nvSpPr>
        <p:spPr>
          <a:xfrm rot="17340000">
            <a:off x="3120115" y="6739693"/>
            <a:ext cx="685503" cy="685503"/>
          </a:xfrm>
          <a:prstGeom prst="rect">
            <a:avLst/>
          </a:prstGeom>
          <a:solidFill>
            <a:schemeClr val="accent5">
              <a:hueOff val="358805"/>
              <a:satOff val="28459"/>
              <a:lumOff val="154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86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87" name="Square"/>
          <p:cNvSpPr/>
          <p:nvPr/>
        </p:nvSpPr>
        <p:spPr>
          <a:xfrm>
            <a:off x="8005381" y="6994728"/>
            <a:ext cx="685504" cy="685503"/>
          </a:xfrm>
          <a:prstGeom prst="rect">
            <a:avLst/>
          </a:prstGeom>
          <a:solidFill>
            <a:schemeClr val="accent3">
              <a:hueOff val="-72299"/>
              <a:satOff val="19597"/>
              <a:lumOff val="1123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88" name="Rectangle"/>
          <p:cNvSpPr/>
          <p:nvPr/>
        </p:nvSpPr>
        <p:spPr>
          <a:xfrm>
            <a:off x="7804563" y="6313161"/>
            <a:ext cx="1112540" cy="685503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89" name="Rectangle"/>
          <p:cNvSpPr/>
          <p:nvPr/>
        </p:nvSpPr>
        <p:spPr>
          <a:xfrm>
            <a:off x="7804563" y="6325861"/>
            <a:ext cx="1112540" cy="685504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90" name="Square"/>
          <p:cNvSpPr/>
          <p:nvPr/>
        </p:nvSpPr>
        <p:spPr>
          <a:xfrm>
            <a:off x="8005381" y="7020128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91" name="Square"/>
          <p:cNvSpPr/>
          <p:nvPr/>
        </p:nvSpPr>
        <p:spPr>
          <a:xfrm>
            <a:off x="7713133" y="7680528"/>
            <a:ext cx="1270001" cy="1270001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92" name="Square"/>
          <p:cNvSpPr/>
          <p:nvPr/>
        </p:nvSpPr>
        <p:spPr>
          <a:xfrm rot="17340000">
            <a:off x="3399514" y="6841293"/>
            <a:ext cx="685504" cy="685503"/>
          </a:xfrm>
          <a:prstGeom prst="rect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93" name="Iterative…"/>
          <p:cNvSpPr txBox="1"/>
          <p:nvPr/>
        </p:nvSpPr>
        <p:spPr>
          <a:xfrm>
            <a:off x="6266974" y="2670805"/>
            <a:ext cx="613935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Iterative 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may be slow to converge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simple to do inequality constraints</a:t>
            </a:r>
          </a:p>
        </p:txBody>
      </p:sp>
      <p:sp>
        <p:nvSpPr>
          <p:cNvPr id="3794" name="Line"/>
          <p:cNvSpPr/>
          <p:nvPr/>
        </p:nvSpPr>
        <p:spPr>
          <a:xfrm>
            <a:off x="7243233" y="8964331"/>
            <a:ext cx="2264390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6" name="Handling Drift With Stabi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Handling Drift With Stabilization</a:t>
            </a:r>
          </a:p>
        </p:txBody>
      </p:sp>
      <p:sp>
        <p:nvSpPr>
          <p:cNvPr id="3797" name="Approach was based on velocity-level constraints lead to drift in positions"/>
          <p:cNvSpPr txBox="1"/>
          <p:nvPr>
            <p:ph type="body" sz="quarter" idx="1"/>
          </p:nvPr>
        </p:nvSpPr>
        <p:spPr>
          <a:xfrm>
            <a:off x="508000" y="2628900"/>
            <a:ext cx="11988800" cy="1425082"/>
          </a:xfrm>
          <a:prstGeom prst="rect">
            <a:avLst/>
          </a:prstGeom>
        </p:spPr>
        <p:txBody>
          <a:bodyPr/>
          <a:lstStyle/>
          <a:p>
            <a:pPr/>
            <a:r>
              <a:t>Approach was based on velocity-level constraints lead to drift in positions</a:t>
            </a:r>
          </a:p>
        </p:txBody>
      </p:sp>
      <p:pic>
        <p:nvPicPr>
          <p:cNvPr id="37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540" y="4181363"/>
            <a:ext cx="825500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99" name="Correct drift with stabilization…"/>
          <p:cNvSpPr txBox="1"/>
          <p:nvPr/>
        </p:nvSpPr>
        <p:spPr>
          <a:xfrm>
            <a:off x="508000" y="5549900"/>
            <a:ext cx="11988800" cy="3301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Correct drift with stabilization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E.g., Baumgarte stabilization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Modify positions and velocities so they satisfy constraints</a:t>
            </a:r>
          </a:p>
        </p:txBody>
      </p:sp>
      <p:pic>
        <p:nvPicPr>
          <p:cNvPr id="38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0066" y="6701366"/>
            <a:ext cx="34290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2" name="Softening Constrai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Softening Constraints</a:t>
            </a:r>
          </a:p>
        </p:txBody>
      </p:sp>
      <p:sp>
        <p:nvSpPr>
          <p:cNvPr id="3803" name="Also common to soften constraints"/>
          <p:cNvSpPr txBox="1"/>
          <p:nvPr>
            <p:ph type="body" sz="quarter" idx="1"/>
          </p:nvPr>
        </p:nvSpPr>
        <p:spPr>
          <a:xfrm>
            <a:off x="508000" y="2197100"/>
            <a:ext cx="11988800" cy="1425082"/>
          </a:xfrm>
          <a:prstGeom prst="rect">
            <a:avLst/>
          </a:prstGeom>
        </p:spPr>
        <p:txBody>
          <a:bodyPr/>
          <a:lstStyle/>
          <a:p>
            <a:pPr/>
            <a:r>
              <a:t>Also common to soften constraints</a:t>
            </a:r>
          </a:p>
        </p:txBody>
      </p:sp>
      <p:sp>
        <p:nvSpPr>
          <p:cNvPr id="3804" name="Rectangle"/>
          <p:cNvSpPr/>
          <p:nvPr/>
        </p:nvSpPr>
        <p:spPr>
          <a:xfrm>
            <a:off x="3623733" y="3901581"/>
            <a:ext cx="773312" cy="659243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8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344" y="3407127"/>
            <a:ext cx="8255001" cy="1117601"/>
          </a:xfrm>
          <a:prstGeom prst="rect">
            <a:avLst/>
          </a:prstGeom>
          <a:ln w="12700">
            <a:miter lim="400000"/>
          </a:ln>
        </p:spPr>
      </p:pic>
      <p:sp>
        <p:nvSpPr>
          <p:cNvPr id="3806" name="Stabilizes constraints…"/>
          <p:cNvSpPr txBox="1"/>
          <p:nvPr/>
        </p:nvSpPr>
        <p:spPr>
          <a:xfrm>
            <a:off x="508000" y="4634904"/>
            <a:ext cx="11988800" cy="4923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Stabilizes constraints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Regularizes system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Better numerical properties </a:t>
            </a:r>
          </a:p>
          <a:p>
            <a:pPr lvl="1" marL="9398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Handle redundant constraints</a:t>
            </a: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Adds some compliance to constraint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1685" y="4800654"/>
            <a:ext cx="7145907" cy="6406970"/>
          </a:xfrm>
          <a:prstGeom prst="rect">
            <a:avLst/>
          </a:prstGeom>
          <a:ln w="12700">
            <a:miter lim="400000"/>
          </a:ln>
        </p:spPr>
      </p:pic>
      <p:sp>
        <p:nvSpPr>
          <p:cNvPr id="3809" name="Collisions and Conta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Collisions and Contact</a:t>
            </a:r>
          </a:p>
        </p:txBody>
      </p:sp>
      <p:pic>
        <p:nvPicPr>
          <p:cNvPr id="38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0647" y="2172890"/>
            <a:ext cx="7286997" cy="4857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1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5752468" y="6144581"/>
            <a:ext cx="7443924" cy="3719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99062" y="2178050"/>
            <a:ext cx="7049126" cy="396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42083" y="6139856"/>
            <a:ext cx="5802202" cy="4068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7" name="Collisions and Contac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Collisions and Contact</a:t>
            </a:r>
          </a:p>
        </p:txBody>
      </p:sp>
      <p:sp>
        <p:nvSpPr>
          <p:cNvPr id="3818" name="Large part of overall computational cost…"/>
          <p:cNvSpPr txBox="1"/>
          <p:nvPr>
            <p:ph type="body" idx="1"/>
          </p:nvPr>
        </p:nvSpPr>
        <p:spPr>
          <a:xfrm>
            <a:off x="508000" y="2564275"/>
            <a:ext cx="11988800" cy="4890096"/>
          </a:xfrm>
          <a:prstGeom prst="rect">
            <a:avLst/>
          </a:prstGeom>
        </p:spPr>
        <p:txBody>
          <a:bodyPr/>
          <a:lstStyle/>
          <a:p>
            <a:pPr/>
            <a:r>
              <a:t>Large part of overall computational cost</a:t>
            </a:r>
          </a:p>
          <a:p>
            <a:pPr/>
            <a:r>
              <a:t>Two distinct tasks</a:t>
            </a:r>
          </a:p>
          <a:p>
            <a:pPr lvl="1"/>
            <a:r>
              <a:t>Collision detection</a:t>
            </a:r>
          </a:p>
          <a:p>
            <a:pPr lvl="1"/>
            <a:r>
              <a:t>Collision response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7283" y="120650"/>
            <a:ext cx="6743584" cy="4848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505" y="5175250"/>
            <a:ext cx="7049126" cy="396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4000" y="839723"/>
            <a:ext cx="4862653" cy="3409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62485" y="4569781"/>
            <a:ext cx="7145907" cy="6406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II. Mathematical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II. Mathematical Models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5" name="Separating axis theorem"/>
          <p:cNvSpPr txBox="1"/>
          <p:nvPr/>
        </p:nvSpPr>
        <p:spPr>
          <a:xfrm>
            <a:off x="508000" y="5130800"/>
            <a:ext cx="11988800" cy="211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Separating axis theorem</a:t>
            </a:r>
          </a:p>
        </p:txBody>
      </p:sp>
      <p:sp>
        <p:nvSpPr>
          <p:cNvPr id="3826" name="Collision Det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 Detection</a:t>
            </a:r>
          </a:p>
        </p:txBody>
      </p:sp>
      <p:sp>
        <p:nvSpPr>
          <p:cNvPr id="3827" name="Polygonal geometry"/>
          <p:cNvSpPr txBox="1"/>
          <p:nvPr>
            <p:ph type="body" sz="half" idx="1"/>
          </p:nvPr>
        </p:nvSpPr>
        <p:spPr>
          <a:xfrm>
            <a:off x="508000" y="2628900"/>
            <a:ext cx="11988800" cy="2117990"/>
          </a:xfrm>
          <a:prstGeom prst="rect">
            <a:avLst/>
          </a:prstGeom>
        </p:spPr>
        <p:txBody>
          <a:bodyPr/>
          <a:lstStyle/>
          <a:p>
            <a:pPr/>
            <a:r>
              <a:t>Polygonal geometry</a:t>
            </a:r>
          </a:p>
        </p:txBody>
      </p:sp>
      <p:grpSp>
        <p:nvGrpSpPr>
          <p:cNvPr id="3830" name="Group"/>
          <p:cNvGrpSpPr/>
          <p:nvPr/>
        </p:nvGrpSpPr>
        <p:grpSpPr>
          <a:xfrm rot="2665950">
            <a:off x="6699045" y="2436944"/>
            <a:ext cx="2045110" cy="2501901"/>
            <a:chOff x="0" y="0"/>
            <a:chExt cx="2045109" cy="2501900"/>
          </a:xfrm>
        </p:grpSpPr>
        <p:sp>
          <p:nvSpPr>
            <p:cNvPr id="3828" name="Shape"/>
            <p:cNvSpPr/>
            <p:nvPr/>
          </p:nvSpPr>
          <p:spPr>
            <a:xfrm>
              <a:off x="0" y="0"/>
              <a:ext cx="2045110" cy="2501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858"/>
                  </a:moveTo>
                  <a:lnTo>
                    <a:pt x="10784" y="12833"/>
                  </a:lnTo>
                  <a:lnTo>
                    <a:pt x="10114" y="0"/>
                  </a:lnTo>
                  <a:lnTo>
                    <a:pt x="21600" y="10996"/>
                  </a:lnTo>
                  <a:lnTo>
                    <a:pt x="8028" y="21600"/>
                  </a:lnTo>
                  <a:lnTo>
                    <a:pt x="0" y="5858"/>
                  </a:lnTo>
                  <a:close/>
                </a:path>
              </a:pathLst>
            </a:cu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29" name="Line"/>
            <p:cNvSpPr/>
            <p:nvPr/>
          </p:nvSpPr>
          <p:spPr>
            <a:xfrm flipV="1">
              <a:off x="408948" y="615444"/>
              <a:ext cx="691274" cy="6912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833" name="Group"/>
          <p:cNvGrpSpPr/>
          <p:nvPr/>
        </p:nvGrpSpPr>
        <p:grpSpPr>
          <a:xfrm>
            <a:off x="9848115" y="2740228"/>
            <a:ext cx="2401770" cy="1669644"/>
            <a:chOff x="0" y="0"/>
            <a:chExt cx="2401768" cy="1669643"/>
          </a:xfrm>
        </p:grpSpPr>
        <p:sp>
          <p:nvSpPr>
            <p:cNvPr id="3831" name="Shape"/>
            <p:cNvSpPr/>
            <p:nvPr/>
          </p:nvSpPr>
          <p:spPr>
            <a:xfrm>
              <a:off x="0" y="0"/>
              <a:ext cx="2401769" cy="166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9" y="6023"/>
                  </a:moveTo>
                  <a:lnTo>
                    <a:pt x="10336" y="0"/>
                  </a:lnTo>
                  <a:lnTo>
                    <a:pt x="21600" y="14950"/>
                  </a:lnTo>
                  <a:lnTo>
                    <a:pt x="8930" y="21600"/>
                  </a:lnTo>
                  <a:lnTo>
                    <a:pt x="0" y="21146"/>
                  </a:lnTo>
                  <a:lnTo>
                    <a:pt x="2419" y="6023"/>
                  </a:lnTo>
                  <a:close/>
                </a:path>
              </a:pathLst>
            </a:cu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32" name="Line"/>
            <p:cNvSpPr/>
            <p:nvPr/>
          </p:nvSpPr>
          <p:spPr>
            <a:xfrm>
              <a:off x="230724" y="963833"/>
              <a:ext cx="1586848" cy="3245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834" name="non-convex"/>
          <p:cNvSpPr txBox="1"/>
          <p:nvPr/>
        </p:nvSpPr>
        <p:spPr>
          <a:xfrm>
            <a:off x="6875809" y="4622799"/>
            <a:ext cx="169158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non-convex</a:t>
            </a:r>
          </a:p>
        </p:txBody>
      </p:sp>
      <p:sp>
        <p:nvSpPr>
          <p:cNvPr id="3835" name="convex"/>
          <p:cNvSpPr txBox="1"/>
          <p:nvPr/>
        </p:nvSpPr>
        <p:spPr>
          <a:xfrm>
            <a:off x="10514558" y="4622799"/>
            <a:ext cx="106888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convex</a:t>
            </a:r>
          </a:p>
        </p:txBody>
      </p:sp>
      <p:grpSp>
        <p:nvGrpSpPr>
          <p:cNvPr id="3839" name="Group"/>
          <p:cNvGrpSpPr/>
          <p:nvPr/>
        </p:nvGrpSpPr>
        <p:grpSpPr>
          <a:xfrm>
            <a:off x="7788296" y="5356489"/>
            <a:ext cx="2401770" cy="1909022"/>
            <a:chOff x="0" y="0"/>
            <a:chExt cx="2401768" cy="1909020"/>
          </a:xfrm>
        </p:grpSpPr>
        <p:sp>
          <p:nvSpPr>
            <p:cNvPr id="3836" name="Square"/>
            <p:cNvSpPr/>
            <p:nvPr/>
          </p:nvSpPr>
          <p:spPr>
            <a:xfrm rot="20056307">
              <a:off x="166165" y="350705"/>
              <a:ext cx="992132" cy="992132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837" name="Circle"/>
            <p:cNvSpPr/>
            <p:nvPr/>
          </p:nvSpPr>
          <p:spPr>
            <a:xfrm>
              <a:off x="1409637" y="350705"/>
              <a:ext cx="992132" cy="992132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838" name="Line"/>
            <p:cNvSpPr/>
            <p:nvPr/>
          </p:nvSpPr>
          <p:spPr>
            <a:xfrm flipV="1">
              <a:off x="1289289" y="0"/>
              <a:ext cx="161584" cy="1909021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840" name="Convex decomposition"/>
          <p:cNvSpPr txBox="1"/>
          <p:nvPr/>
        </p:nvSpPr>
        <p:spPr>
          <a:xfrm>
            <a:off x="508000" y="7454900"/>
            <a:ext cx="11988800" cy="2117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Convex decomposition</a:t>
            </a:r>
          </a:p>
        </p:txBody>
      </p:sp>
      <p:sp>
        <p:nvSpPr>
          <p:cNvPr id="3841" name="Shape"/>
          <p:cNvSpPr/>
          <p:nvPr/>
        </p:nvSpPr>
        <p:spPr>
          <a:xfrm rot="2387776">
            <a:off x="7781949" y="7488149"/>
            <a:ext cx="2032053" cy="2420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6124"/>
                </a:moveTo>
                <a:lnTo>
                  <a:pt x="10610" y="12780"/>
                </a:lnTo>
                <a:lnTo>
                  <a:pt x="10441" y="0"/>
                </a:lnTo>
                <a:lnTo>
                  <a:pt x="21600" y="10647"/>
                </a:lnTo>
                <a:lnTo>
                  <a:pt x="7481" y="21600"/>
                </a:lnTo>
                <a:lnTo>
                  <a:pt x="0" y="6124"/>
                </a:lnTo>
                <a:close/>
              </a:path>
            </a:pathLst>
          </a:cu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42" name="Triangle"/>
          <p:cNvSpPr/>
          <p:nvPr/>
        </p:nvSpPr>
        <p:spPr>
          <a:xfrm>
            <a:off x="8645258" y="7741705"/>
            <a:ext cx="947903" cy="1598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044"/>
                </a:moveTo>
                <a:lnTo>
                  <a:pt x="20552" y="0"/>
                </a:lnTo>
                <a:lnTo>
                  <a:pt x="21600" y="21600"/>
                </a:lnTo>
                <a:lnTo>
                  <a:pt x="0" y="15044"/>
                </a:lnTo>
                <a:close/>
              </a:path>
            </a:pathLst>
          </a:custGeom>
          <a:solidFill>
            <a:schemeClr val="accent2">
              <a:hueOff val="-602737"/>
              <a:satOff val="7170"/>
              <a:lumOff val="141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843" name="Triangle"/>
          <p:cNvSpPr/>
          <p:nvPr/>
        </p:nvSpPr>
        <p:spPr>
          <a:xfrm>
            <a:off x="7779768" y="8855243"/>
            <a:ext cx="1813393" cy="577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94" y="0"/>
                </a:moveTo>
                <a:lnTo>
                  <a:pt x="0" y="21600"/>
                </a:lnTo>
                <a:lnTo>
                  <a:pt x="21600" y="18213"/>
                </a:lnTo>
                <a:lnTo>
                  <a:pt x="10294" y="0"/>
                </a:lnTo>
                <a:close/>
              </a:path>
            </a:pathLst>
          </a:cu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5" name="Signed distance fiel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5201" indent="-465201" defTabSz="578358">
              <a:spcBef>
                <a:spcPts val="2300"/>
              </a:spcBef>
              <a:defRPr sz="3564"/>
            </a:pPr>
            <a:r>
              <a:t>Signed distance field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Zero level set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Fast inside/outside tests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Penetration depth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Normals</a:t>
            </a:r>
          </a:p>
        </p:txBody>
      </p:sp>
      <p:pic>
        <p:nvPicPr>
          <p:cNvPr id="38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3549" y="3702050"/>
            <a:ext cx="8509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8099" y="5441950"/>
            <a:ext cx="1701801" cy="469900"/>
          </a:xfrm>
          <a:prstGeom prst="rect">
            <a:avLst/>
          </a:prstGeom>
          <a:ln w="12700">
            <a:miter lim="400000"/>
          </a:ln>
        </p:spPr>
      </p:pic>
      <p:sp>
        <p:nvSpPr>
          <p:cNvPr id="3848" name="Collision Det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 Detection</a:t>
            </a:r>
          </a:p>
        </p:txBody>
      </p:sp>
      <p:grpSp>
        <p:nvGrpSpPr>
          <p:cNvPr id="3858" name="Group"/>
          <p:cNvGrpSpPr/>
          <p:nvPr/>
        </p:nvGrpSpPr>
        <p:grpSpPr>
          <a:xfrm>
            <a:off x="7371920" y="5570834"/>
            <a:ext cx="3998072" cy="3878199"/>
            <a:chOff x="0" y="0"/>
            <a:chExt cx="3998070" cy="3878198"/>
          </a:xfrm>
        </p:grpSpPr>
        <p:sp>
          <p:nvSpPr>
            <p:cNvPr id="3849" name="Oval"/>
            <p:cNvSpPr/>
            <p:nvPr/>
          </p:nvSpPr>
          <p:spPr>
            <a:xfrm>
              <a:off x="0" y="0"/>
              <a:ext cx="3987749" cy="3878199"/>
            </a:xfrm>
            <a:prstGeom prst="ellipse">
              <a:avLst/>
            </a:prstGeom>
            <a:gradFill flip="none" rotWithShape="1">
              <a:gsLst>
                <a:gs pos="37148">
                  <a:srgbClr val="FF2600"/>
                </a:gs>
                <a:gs pos="73367">
                  <a:srgbClr val="8013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850" name="Circle"/>
            <p:cNvSpPr/>
            <p:nvPr/>
          </p:nvSpPr>
          <p:spPr>
            <a:xfrm>
              <a:off x="918219" y="863444"/>
              <a:ext cx="2151311" cy="2151310"/>
            </a:xfrm>
            <a:prstGeom prst="ellipse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433FF"/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851" name="Circle"/>
            <p:cNvSpPr/>
            <p:nvPr/>
          </p:nvSpPr>
          <p:spPr>
            <a:xfrm>
              <a:off x="918219" y="863444"/>
              <a:ext cx="2151311" cy="2151310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grpSp>
          <p:nvGrpSpPr>
            <p:cNvPr id="3857" name="Group"/>
            <p:cNvGrpSpPr/>
            <p:nvPr/>
          </p:nvGrpSpPr>
          <p:grpSpPr>
            <a:xfrm rot="17421848">
              <a:off x="2836699" y="918217"/>
              <a:ext cx="1015874" cy="1016918"/>
              <a:chOff x="0" y="0"/>
              <a:chExt cx="1015872" cy="1016917"/>
            </a:xfrm>
          </p:grpSpPr>
          <p:sp>
            <p:nvSpPr>
              <p:cNvPr id="3852" name="Square"/>
              <p:cNvSpPr/>
              <p:nvPr/>
            </p:nvSpPr>
            <p:spPr>
              <a:xfrm>
                <a:off x="78144" y="76297"/>
                <a:ext cx="855182" cy="855182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53" name="Circle"/>
              <p:cNvSpPr/>
              <p:nvPr/>
            </p:nvSpPr>
            <p:spPr>
              <a:xfrm>
                <a:off x="866827" y="0"/>
                <a:ext cx="149046" cy="149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54" name="Circle"/>
              <p:cNvSpPr/>
              <p:nvPr/>
            </p:nvSpPr>
            <p:spPr>
              <a:xfrm>
                <a:off x="0" y="0"/>
                <a:ext cx="149046" cy="149046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55" name="Circle"/>
              <p:cNvSpPr/>
              <p:nvPr/>
            </p:nvSpPr>
            <p:spPr>
              <a:xfrm>
                <a:off x="866827" y="852800"/>
                <a:ext cx="149046" cy="149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56" name="Circle"/>
              <p:cNvSpPr/>
              <p:nvPr/>
            </p:nvSpPr>
            <p:spPr>
              <a:xfrm>
                <a:off x="0" y="867871"/>
                <a:ext cx="149046" cy="14904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</p:grpSp>
      <p:pic>
        <p:nvPicPr>
          <p:cNvPr id="38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2549" y="7274983"/>
            <a:ext cx="850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3070" y="8204993"/>
            <a:ext cx="1231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01168" y="2447724"/>
            <a:ext cx="3379483" cy="260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55949" y="2447724"/>
            <a:ext cx="3680457" cy="2603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4" name="Accelerating Collision Det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Accelerating Collision Detection</a:t>
            </a:r>
          </a:p>
        </p:txBody>
      </p:sp>
      <p:sp>
        <p:nvSpPr>
          <p:cNvPr id="3865" name="Bounding volumes…"/>
          <p:cNvSpPr txBox="1"/>
          <p:nvPr/>
        </p:nvSpPr>
        <p:spPr>
          <a:xfrm>
            <a:off x="575733" y="2178050"/>
            <a:ext cx="7422688" cy="6203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Bounding volumes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Hierarchical bounding volumes</a:t>
            </a:r>
          </a:p>
          <a:p>
            <a:pPr algn="l">
              <a:spcBef>
                <a:spcPts val="2400"/>
              </a:spcBef>
              <a:defRPr sz="3600"/>
            </a:pPr>
          </a:p>
          <a:p>
            <a: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pPr>
            <a:r>
              <a:t>Spatial partitions</a:t>
            </a:r>
          </a:p>
        </p:txBody>
      </p:sp>
      <p:grpSp>
        <p:nvGrpSpPr>
          <p:cNvPr id="3872" name="Group"/>
          <p:cNvGrpSpPr/>
          <p:nvPr/>
        </p:nvGrpSpPr>
        <p:grpSpPr>
          <a:xfrm>
            <a:off x="5900798" y="2776008"/>
            <a:ext cx="3916882" cy="2256847"/>
            <a:chOff x="0" y="0"/>
            <a:chExt cx="3916881" cy="2256846"/>
          </a:xfrm>
        </p:grpSpPr>
        <p:grpSp>
          <p:nvGrpSpPr>
            <p:cNvPr id="3868" name="Group"/>
            <p:cNvGrpSpPr/>
            <p:nvPr/>
          </p:nvGrpSpPr>
          <p:grpSpPr>
            <a:xfrm>
              <a:off x="-1" y="185062"/>
              <a:ext cx="2009597" cy="1886723"/>
              <a:chOff x="0" y="0"/>
              <a:chExt cx="2009596" cy="1886722"/>
            </a:xfrm>
          </p:grpSpPr>
          <p:sp>
            <p:nvSpPr>
              <p:cNvPr id="3866" name="Shape"/>
              <p:cNvSpPr/>
              <p:nvPr/>
            </p:nvSpPr>
            <p:spPr>
              <a:xfrm rot="17426986">
                <a:off x="299842" y="133847"/>
                <a:ext cx="1409912" cy="1619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9" h="18834" fill="norm" stroke="1" extrusionOk="0">
                    <a:moveTo>
                      <a:pt x="182" y="5737"/>
                    </a:moveTo>
                    <a:cubicBezTo>
                      <a:pt x="-925" y="3198"/>
                      <a:pt x="3230" y="1842"/>
                      <a:pt x="7127" y="967"/>
                    </a:cubicBezTo>
                    <a:cubicBezTo>
                      <a:pt x="13659" y="-500"/>
                      <a:pt x="20675" y="-693"/>
                      <a:pt x="20294" y="3234"/>
                    </a:cubicBezTo>
                    <a:cubicBezTo>
                      <a:pt x="19929" y="7006"/>
                      <a:pt x="10398" y="6279"/>
                      <a:pt x="11113" y="10596"/>
                    </a:cubicBezTo>
                    <a:cubicBezTo>
                      <a:pt x="11478" y="12806"/>
                      <a:pt x="15556" y="13457"/>
                      <a:pt x="15762" y="15713"/>
                    </a:cubicBezTo>
                    <a:cubicBezTo>
                      <a:pt x="16236" y="20907"/>
                      <a:pt x="3017" y="19446"/>
                      <a:pt x="3277" y="12617"/>
                    </a:cubicBezTo>
                    <a:cubicBezTo>
                      <a:pt x="3320" y="11494"/>
                      <a:pt x="3657" y="10359"/>
                      <a:pt x="3277" y="9272"/>
                    </a:cubicBezTo>
                    <a:cubicBezTo>
                      <a:pt x="3043" y="8604"/>
                      <a:pt x="2555" y="8014"/>
                      <a:pt x="1957" y="7505"/>
                    </a:cubicBezTo>
                    <a:cubicBezTo>
                      <a:pt x="1301" y="6947"/>
                      <a:pt x="497" y="6460"/>
                      <a:pt x="182" y="5737"/>
                    </a:cubicBezTo>
                    <a:close/>
                  </a:path>
                </a:pathLst>
              </a:custGeom>
              <a:solidFill>
                <a:schemeClr val="accent1">
                  <a:hueOff val="-113918"/>
                  <a:satOff val="19024"/>
                  <a:lumOff val="1974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867" name="Rectangle"/>
              <p:cNvSpPr/>
              <p:nvPr/>
            </p:nvSpPr>
            <p:spPr>
              <a:xfrm>
                <a:off x="228758" y="63740"/>
                <a:ext cx="1606041" cy="146874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3871" name="Group"/>
            <p:cNvGrpSpPr/>
            <p:nvPr/>
          </p:nvGrpSpPr>
          <p:grpSpPr>
            <a:xfrm>
              <a:off x="1695646" y="-1"/>
              <a:ext cx="2221236" cy="2256848"/>
              <a:chOff x="0" y="0"/>
              <a:chExt cx="2221234" cy="2256846"/>
            </a:xfrm>
          </p:grpSpPr>
          <p:sp>
            <p:nvSpPr>
              <p:cNvPr id="3869" name="Shape"/>
              <p:cNvSpPr/>
              <p:nvPr/>
            </p:nvSpPr>
            <p:spPr>
              <a:xfrm rot="2387776">
                <a:off x="385131" y="264115"/>
                <a:ext cx="1450972" cy="172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124"/>
                    </a:moveTo>
                    <a:lnTo>
                      <a:pt x="10610" y="12780"/>
                    </a:lnTo>
                    <a:lnTo>
                      <a:pt x="10441" y="0"/>
                    </a:lnTo>
                    <a:lnTo>
                      <a:pt x="21600" y="10647"/>
                    </a:lnTo>
                    <a:lnTo>
                      <a:pt x="7481" y="21600"/>
                    </a:lnTo>
                    <a:lnTo>
                      <a:pt x="0" y="6124"/>
                    </a:lnTo>
                    <a:close/>
                  </a:path>
                </a:pathLst>
              </a:custGeom>
              <a:solidFill>
                <a:schemeClr val="accent1">
                  <a:hueOff val="-113918"/>
                  <a:satOff val="19024"/>
                  <a:lumOff val="1974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870" name="Rectangle"/>
              <p:cNvSpPr/>
              <p:nvPr/>
            </p:nvSpPr>
            <p:spPr>
              <a:xfrm>
                <a:off x="392705" y="378047"/>
                <a:ext cx="1276577" cy="1270257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</p:grpSp>
      <p:sp>
        <p:nvSpPr>
          <p:cNvPr id="3873" name="AABB"/>
          <p:cNvSpPr txBox="1"/>
          <p:nvPr/>
        </p:nvSpPr>
        <p:spPr>
          <a:xfrm>
            <a:off x="9466787" y="3650431"/>
            <a:ext cx="96083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AABB</a:t>
            </a:r>
          </a:p>
        </p:txBody>
      </p:sp>
      <p:grpSp>
        <p:nvGrpSpPr>
          <p:cNvPr id="3883" name="Group"/>
          <p:cNvGrpSpPr/>
          <p:nvPr/>
        </p:nvGrpSpPr>
        <p:grpSpPr>
          <a:xfrm>
            <a:off x="5426162" y="7192913"/>
            <a:ext cx="3981817" cy="2179365"/>
            <a:chOff x="25400" y="25400"/>
            <a:chExt cx="3981815" cy="2179364"/>
          </a:xfrm>
        </p:grpSpPr>
        <p:sp>
          <p:nvSpPr>
            <p:cNvPr id="3874" name="Shape"/>
            <p:cNvSpPr/>
            <p:nvPr/>
          </p:nvSpPr>
          <p:spPr>
            <a:xfrm rot="17426986">
              <a:off x="178420" y="239276"/>
              <a:ext cx="605505" cy="69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18834" fill="norm" stroke="1" extrusionOk="0">
                  <a:moveTo>
                    <a:pt x="182" y="5737"/>
                  </a:moveTo>
                  <a:cubicBezTo>
                    <a:pt x="-925" y="3198"/>
                    <a:pt x="3230" y="1842"/>
                    <a:pt x="7127" y="967"/>
                  </a:cubicBezTo>
                  <a:cubicBezTo>
                    <a:pt x="13659" y="-500"/>
                    <a:pt x="20675" y="-693"/>
                    <a:pt x="20294" y="3234"/>
                  </a:cubicBezTo>
                  <a:cubicBezTo>
                    <a:pt x="19929" y="7006"/>
                    <a:pt x="10398" y="6279"/>
                    <a:pt x="11113" y="10596"/>
                  </a:cubicBezTo>
                  <a:cubicBezTo>
                    <a:pt x="11478" y="12806"/>
                    <a:pt x="15556" y="13457"/>
                    <a:pt x="15762" y="15713"/>
                  </a:cubicBezTo>
                  <a:cubicBezTo>
                    <a:pt x="16236" y="20907"/>
                    <a:pt x="3017" y="19446"/>
                    <a:pt x="3277" y="12617"/>
                  </a:cubicBezTo>
                  <a:cubicBezTo>
                    <a:pt x="3320" y="11494"/>
                    <a:pt x="3657" y="10359"/>
                    <a:pt x="3277" y="9272"/>
                  </a:cubicBezTo>
                  <a:cubicBezTo>
                    <a:pt x="3043" y="8604"/>
                    <a:pt x="2555" y="8014"/>
                    <a:pt x="1957" y="7505"/>
                  </a:cubicBezTo>
                  <a:cubicBezTo>
                    <a:pt x="1301" y="6947"/>
                    <a:pt x="497" y="6460"/>
                    <a:pt x="182" y="5737"/>
                  </a:cubicBezTo>
                  <a:close/>
                </a:path>
              </a:pathLst>
            </a:cu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75" name="Shape"/>
            <p:cNvSpPr/>
            <p:nvPr/>
          </p:nvSpPr>
          <p:spPr>
            <a:xfrm rot="2387776">
              <a:off x="2879133" y="215382"/>
              <a:ext cx="891462" cy="1062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124"/>
                  </a:moveTo>
                  <a:lnTo>
                    <a:pt x="10610" y="12780"/>
                  </a:lnTo>
                  <a:lnTo>
                    <a:pt x="10441" y="0"/>
                  </a:lnTo>
                  <a:lnTo>
                    <a:pt x="21600" y="10647"/>
                  </a:lnTo>
                  <a:lnTo>
                    <a:pt x="7481" y="21600"/>
                  </a:lnTo>
                  <a:lnTo>
                    <a:pt x="0" y="6124"/>
                  </a:lnTo>
                  <a:close/>
                </a:path>
              </a:pathLst>
            </a:cu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76" name="Shape"/>
            <p:cNvSpPr/>
            <p:nvPr/>
          </p:nvSpPr>
          <p:spPr>
            <a:xfrm rot="13547007">
              <a:off x="322354" y="808977"/>
              <a:ext cx="605504" cy="69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18834" fill="norm" stroke="1" extrusionOk="0">
                  <a:moveTo>
                    <a:pt x="182" y="5737"/>
                  </a:moveTo>
                  <a:cubicBezTo>
                    <a:pt x="-925" y="3198"/>
                    <a:pt x="3230" y="1842"/>
                    <a:pt x="7127" y="967"/>
                  </a:cubicBezTo>
                  <a:cubicBezTo>
                    <a:pt x="13659" y="-500"/>
                    <a:pt x="20675" y="-693"/>
                    <a:pt x="20294" y="3234"/>
                  </a:cubicBezTo>
                  <a:cubicBezTo>
                    <a:pt x="19929" y="7006"/>
                    <a:pt x="10398" y="6279"/>
                    <a:pt x="11113" y="10596"/>
                  </a:cubicBezTo>
                  <a:cubicBezTo>
                    <a:pt x="11478" y="12806"/>
                    <a:pt x="15556" y="13457"/>
                    <a:pt x="15762" y="15713"/>
                  </a:cubicBezTo>
                  <a:cubicBezTo>
                    <a:pt x="16236" y="20907"/>
                    <a:pt x="3017" y="19446"/>
                    <a:pt x="3277" y="12617"/>
                  </a:cubicBezTo>
                  <a:cubicBezTo>
                    <a:pt x="3320" y="11494"/>
                    <a:pt x="3657" y="10359"/>
                    <a:pt x="3277" y="9272"/>
                  </a:cubicBezTo>
                  <a:cubicBezTo>
                    <a:pt x="3043" y="8604"/>
                    <a:pt x="2555" y="8014"/>
                    <a:pt x="1957" y="7505"/>
                  </a:cubicBezTo>
                  <a:cubicBezTo>
                    <a:pt x="1301" y="6947"/>
                    <a:pt x="497" y="6460"/>
                    <a:pt x="182" y="5737"/>
                  </a:cubicBezTo>
                  <a:close/>
                </a:path>
              </a:pathLst>
            </a:custGeom>
            <a:solidFill>
              <a:schemeClr val="accent2">
                <a:hueOff val="-602737"/>
                <a:satOff val="7170"/>
                <a:lumOff val="1411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77" name="Circle"/>
            <p:cNvSpPr/>
            <p:nvPr/>
          </p:nvSpPr>
          <p:spPr>
            <a:xfrm>
              <a:off x="886696" y="292774"/>
              <a:ext cx="463750" cy="463749"/>
            </a:xfrm>
            <a:prstGeom prst="ellipse">
              <a:avLst/>
            </a:prstGeom>
            <a:solidFill>
              <a:schemeClr val="accent5">
                <a:hueOff val="358805"/>
                <a:satOff val="28459"/>
                <a:lumOff val="154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878" name="Shape"/>
            <p:cNvSpPr/>
            <p:nvPr/>
          </p:nvSpPr>
          <p:spPr>
            <a:xfrm rot="19384927">
              <a:off x="2961701" y="1397306"/>
              <a:ext cx="605504" cy="69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18834" fill="norm" stroke="1" extrusionOk="0">
                  <a:moveTo>
                    <a:pt x="182" y="5737"/>
                  </a:moveTo>
                  <a:cubicBezTo>
                    <a:pt x="-925" y="3198"/>
                    <a:pt x="3230" y="1842"/>
                    <a:pt x="7127" y="967"/>
                  </a:cubicBezTo>
                  <a:cubicBezTo>
                    <a:pt x="13659" y="-500"/>
                    <a:pt x="20675" y="-693"/>
                    <a:pt x="20294" y="3234"/>
                  </a:cubicBezTo>
                  <a:cubicBezTo>
                    <a:pt x="19929" y="7006"/>
                    <a:pt x="10398" y="6279"/>
                    <a:pt x="11113" y="10596"/>
                  </a:cubicBezTo>
                  <a:cubicBezTo>
                    <a:pt x="11478" y="12806"/>
                    <a:pt x="15556" y="13457"/>
                    <a:pt x="15762" y="15713"/>
                  </a:cubicBezTo>
                  <a:cubicBezTo>
                    <a:pt x="16236" y="20907"/>
                    <a:pt x="3017" y="19446"/>
                    <a:pt x="3277" y="12617"/>
                  </a:cubicBezTo>
                  <a:cubicBezTo>
                    <a:pt x="3320" y="11494"/>
                    <a:pt x="3657" y="10359"/>
                    <a:pt x="3277" y="9272"/>
                  </a:cubicBezTo>
                  <a:cubicBezTo>
                    <a:pt x="3043" y="8604"/>
                    <a:pt x="2555" y="8014"/>
                    <a:pt x="1957" y="7505"/>
                  </a:cubicBezTo>
                  <a:cubicBezTo>
                    <a:pt x="1301" y="6947"/>
                    <a:pt x="497" y="6460"/>
                    <a:pt x="182" y="5737"/>
                  </a:cubicBezTo>
                  <a:close/>
                </a:path>
              </a:pathLst>
            </a:custGeom>
            <a:solidFill>
              <a:schemeClr val="accent4">
                <a:hueOff val="254533"/>
                <a:satOff val="20019"/>
                <a:lumOff val="942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79" name="Shape"/>
            <p:cNvSpPr/>
            <p:nvPr/>
          </p:nvSpPr>
          <p:spPr>
            <a:xfrm rot="13547007">
              <a:off x="2061481" y="1316615"/>
              <a:ext cx="605505" cy="695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9" h="18834" fill="norm" stroke="1" extrusionOk="0">
                  <a:moveTo>
                    <a:pt x="182" y="5737"/>
                  </a:moveTo>
                  <a:cubicBezTo>
                    <a:pt x="-925" y="3198"/>
                    <a:pt x="3230" y="1842"/>
                    <a:pt x="7127" y="967"/>
                  </a:cubicBezTo>
                  <a:cubicBezTo>
                    <a:pt x="13659" y="-500"/>
                    <a:pt x="20675" y="-693"/>
                    <a:pt x="20294" y="3234"/>
                  </a:cubicBezTo>
                  <a:cubicBezTo>
                    <a:pt x="19929" y="7006"/>
                    <a:pt x="10398" y="6279"/>
                    <a:pt x="11113" y="10596"/>
                  </a:cubicBezTo>
                  <a:cubicBezTo>
                    <a:pt x="11478" y="12806"/>
                    <a:pt x="15556" y="13457"/>
                    <a:pt x="15762" y="15713"/>
                  </a:cubicBezTo>
                  <a:cubicBezTo>
                    <a:pt x="16236" y="20907"/>
                    <a:pt x="3017" y="19446"/>
                    <a:pt x="3277" y="12617"/>
                  </a:cubicBezTo>
                  <a:cubicBezTo>
                    <a:pt x="3320" y="11494"/>
                    <a:pt x="3657" y="10359"/>
                    <a:pt x="3277" y="9272"/>
                  </a:cubicBezTo>
                  <a:cubicBezTo>
                    <a:pt x="3043" y="8604"/>
                    <a:pt x="2555" y="8014"/>
                    <a:pt x="1957" y="7505"/>
                  </a:cubicBezTo>
                  <a:cubicBezTo>
                    <a:pt x="1301" y="6947"/>
                    <a:pt x="497" y="6460"/>
                    <a:pt x="182" y="5737"/>
                  </a:cubicBezTo>
                  <a:close/>
                </a:path>
              </a:pathLst>
            </a:custGeom>
            <a:solidFill>
              <a:schemeClr val="accent5">
                <a:hueOff val="358805"/>
                <a:satOff val="28459"/>
                <a:lumOff val="154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880" name="Circle"/>
            <p:cNvSpPr/>
            <p:nvPr/>
          </p:nvSpPr>
          <p:spPr>
            <a:xfrm>
              <a:off x="2503830" y="576767"/>
              <a:ext cx="463749" cy="463749"/>
            </a:xfrm>
            <a:prstGeom prst="ellipse">
              <a:avLst/>
            </a:prstGeom>
            <a:solidFill>
              <a:schemeClr val="accent5">
                <a:hueOff val="358805"/>
                <a:satOff val="28459"/>
                <a:lumOff val="154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881" name="Circle"/>
            <p:cNvSpPr/>
            <p:nvPr/>
          </p:nvSpPr>
          <p:spPr>
            <a:xfrm>
              <a:off x="886696" y="1175042"/>
              <a:ext cx="463750" cy="463749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graphicFrame>
          <p:nvGraphicFramePr>
            <p:cNvPr id="3882" name="Table"/>
            <p:cNvGraphicFramePr/>
            <p:nvPr/>
          </p:nvGraphicFramePr>
          <p:xfrm>
            <a:off x="25400" y="25400"/>
            <a:ext cx="3942282" cy="2174612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0">
                  <a:tableStyleId>{CF821DB8-F4EB-4A41-A1BA-3FCAFE7338EE}</a:tableStyleId>
                </a:tblPr>
                <a:tblGrid>
                  <a:gridCol w="489610"/>
                  <a:gridCol w="489610"/>
                  <a:gridCol w="489610"/>
                  <a:gridCol w="489610"/>
                  <a:gridCol w="489610"/>
                  <a:gridCol w="489610"/>
                  <a:gridCol w="489610"/>
                  <a:gridCol w="489610"/>
                </a:tblGrid>
                <a:tr h="427580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27580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27580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27580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27580"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200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25400">
                        <a:solidFill>
                          <a:srgbClr val="000000"/>
                        </a:solidFill>
                        <a:miter lim="400000"/>
                      </a:lnL>
                      <a:lnR w="25400">
                        <a:solidFill>
                          <a:srgbClr val="000000"/>
                        </a:solidFill>
                        <a:miter lim="400000"/>
                      </a:lnR>
                      <a:lnT w="25400">
                        <a:solidFill>
                          <a:srgbClr val="000000"/>
                        </a:solidFill>
                        <a:miter lim="400000"/>
                      </a:lnT>
                      <a:lnB w="254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</p:grpSp>
      <p:grpSp>
        <p:nvGrpSpPr>
          <p:cNvPr id="3899" name="Group"/>
          <p:cNvGrpSpPr/>
          <p:nvPr/>
        </p:nvGrpSpPr>
        <p:grpSpPr>
          <a:xfrm>
            <a:off x="7788912" y="4860297"/>
            <a:ext cx="4316584" cy="2039508"/>
            <a:chOff x="0" y="0"/>
            <a:chExt cx="4316582" cy="2039507"/>
          </a:xfrm>
        </p:grpSpPr>
        <p:grpSp>
          <p:nvGrpSpPr>
            <p:cNvPr id="3886" name="Group"/>
            <p:cNvGrpSpPr/>
            <p:nvPr/>
          </p:nvGrpSpPr>
          <p:grpSpPr>
            <a:xfrm>
              <a:off x="-1" y="322433"/>
              <a:ext cx="1294770" cy="1215603"/>
              <a:chOff x="0" y="0"/>
              <a:chExt cx="1294768" cy="1215601"/>
            </a:xfrm>
          </p:grpSpPr>
          <p:sp>
            <p:nvSpPr>
              <p:cNvPr id="3884" name="Shape"/>
              <p:cNvSpPr/>
              <p:nvPr/>
            </p:nvSpPr>
            <p:spPr>
              <a:xfrm rot="17426986">
                <a:off x="193186" y="86237"/>
                <a:ext cx="908396" cy="104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9" h="18834" fill="norm" stroke="1" extrusionOk="0">
                    <a:moveTo>
                      <a:pt x="182" y="5737"/>
                    </a:moveTo>
                    <a:cubicBezTo>
                      <a:pt x="-925" y="3198"/>
                      <a:pt x="3230" y="1842"/>
                      <a:pt x="7127" y="967"/>
                    </a:cubicBezTo>
                    <a:cubicBezTo>
                      <a:pt x="13659" y="-500"/>
                      <a:pt x="20675" y="-693"/>
                      <a:pt x="20294" y="3234"/>
                    </a:cubicBezTo>
                    <a:cubicBezTo>
                      <a:pt x="19929" y="7006"/>
                      <a:pt x="10398" y="6279"/>
                      <a:pt x="11113" y="10596"/>
                    </a:cubicBezTo>
                    <a:cubicBezTo>
                      <a:pt x="11478" y="12806"/>
                      <a:pt x="15556" y="13457"/>
                      <a:pt x="15762" y="15713"/>
                    </a:cubicBezTo>
                    <a:cubicBezTo>
                      <a:pt x="16236" y="20907"/>
                      <a:pt x="3017" y="19446"/>
                      <a:pt x="3277" y="12617"/>
                    </a:cubicBezTo>
                    <a:cubicBezTo>
                      <a:pt x="3320" y="11494"/>
                      <a:pt x="3657" y="10359"/>
                      <a:pt x="3277" y="9272"/>
                    </a:cubicBezTo>
                    <a:cubicBezTo>
                      <a:pt x="3043" y="8604"/>
                      <a:pt x="2555" y="8014"/>
                      <a:pt x="1957" y="7505"/>
                    </a:cubicBezTo>
                    <a:cubicBezTo>
                      <a:pt x="1301" y="6947"/>
                      <a:pt x="497" y="6460"/>
                      <a:pt x="182" y="5737"/>
                    </a:cubicBezTo>
                    <a:close/>
                  </a:path>
                </a:pathLst>
              </a:custGeom>
              <a:solidFill>
                <a:schemeClr val="accent4">
                  <a:hueOff val="254533"/>
                  <a:satOff val="20019"/>
                  <a:lumOff val="9426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885" name="Rectangle"/>
              <p:cNvSpPr/>
              <p:nvPr/>
            </p:nvSpPr>
            <p:spPr>
              <a:xfrm>
                <a:off x="147387" y="41067"/>
                <a:ext cx="1034761" cy="946299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3889" name="Group"/>
            <p:cNvGrpSpPr/>
            <p:nvPr/>
          </p:nvGrpSpPr>
          <p:grpSpPr>
            <a:xfrm>
              <a:off x="990893" y="-1"/>
              <a:ext cx="1431127" cy="1454072"/>
              <a:chOff x="0" y="0"/>
              <a:chExt cx="1431125" cy="1454070"/>
            </a:xfrm>
          </p:grpSpPr>
          <p:sp>
            <p:nvSpPr>
              <p:cNvPr id="3887" name="Shape"/>
              <p:cNvSpPr/>
              <p:nvPr/>
            </p:nvSpPr>
            <p:spPr>
              <a:xfrm rot="2387776">
                <a:off x="248137" y="170167"/>
                <a:ext cx="934851" cy="1113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124"/>
                    </a:moveTo>
                    <a:lnTo>
                      <a:pt x="10610" y="12780"/>
                    </a:lnTo>
                    <a:lnTo>
                      <a:pt x="10441" y="0"/>
                    </a:lnTo>
                    <a:lnTo>
                      <a:pt x="21600" y="10647"/>
                    </a:lnTo>
                    <a:lnTo>
                      <a:pt x="7481" y="21600"/>
                    </a:lnTo>
                    <a:lnTo>
                      <a:pt x="0" y="6124"/>
                    </a:lnTo>
                    <a:close/>
                  </a:path>
                </a:pathLst>
              </a:custGeom>
              <a:solidFill>
                <a:schemeClr val="accent1">
                  <a:hueOff val="-113918"/>
                  <a:satOff val="19024"/>
                  <a:lumOff val="1974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888" name="Rectangle"/>
              <p:cNvSpPr/>
              <p:nvPr/>
            </p:nvSpPr>
            <p:spPr>
              <a:xfrm>
                <a:off x="253017" y="243573"/>
                <a:ext cx="822489" cy="818418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sp>
          <p:nvSpPr>
            <p:cNvPr id="3890" name="Rectangle"/>
            <p:cNvSpPr/>
            <p:nvPr/>
          </p:nvSpPr>
          <p:spPr>
            <a:xfrm>
              <a:off x="154054" y="232571"/>
              <a:ext cx="1913255" cy="1080313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grpSp>
          <p:nvGrpSpPr>
            <p:cNvPr id="3893" name="Group"/>
            <p:cNvGrpSpPr/>
            <p:nvPr/>
          </p:nvGrpSpPr>
          <p:grpSpPr>
            <a:xfrm>
              <a:off x="3014829" y="716883"/>
              <a:ext cx="1301754" cy="1322625"/>
              <a:chOff x="0" y="0"/>
              <a:chExt cx="1301752" cy="1322623"/>
            </a:xfrm>
          </p:grpSpPr>
          <p:sp>
            <p:nvSpPr>
              <p:cNvPr id="3891" name="Shape"/>
              <p:cNvSpPr/>
              <p:nvPr/>
            </p:nvSpPr>
            <p:spPr>
              <a:xfrm rot="2387776">
                <a:off x="225706" y="154784"/>
                <a:ext cx="850341" cy="1013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124"/>
                    </a:moveTo>
                    <a:lnTo>
                      <a:pt x="10610" y="12780"/>
                    </a:lnTo>
                    <a:lnTo>
                      <a:pt x="10441" y="0"/>
                    </a:lnTo>
                    <a:lnTo>
                      <a:pt x="21600" y="10647"/>
                    </a:lnTo>
                    <a:lnTo>
                      <a:pt x="7481" y="21600"/>
                    </a:lnTo>
                    <a:lnTo>
                      <a:pt x="0" y="6124"/>
                    </a:lnTo>
                    <a:close/>
                  </a:path>
                </a:pathLst>
              </a:custGeom>
              <a:solidFill>
                <a:schemeClr val="accent5">
                  <a:hueOff val="358805"/>
                  <a:satOff val="28459"/>
                  <a:lumOff val="1549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3892" name="Square"/>
              <p:cNvSpPr/>
              <p:nvPr/>
            </p:nvSpPr>
            <p:spPr>
              <a:xfrm>
                <a:off x="230144" y="221554"/>
                <a:ext cx="748137" cy="744434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  <p:grpSp>
          <p:nvGrpSpPr>
            <p:cNvPr id="3896" name="Group"/>
            <p:cNvGrpSpPr/>
            <p:nvPr/>
          </p:nvGrpSpPr>
          <p:grpSpPr>
            <a:xfrm>
              <a:off x="2522746" y="399889"/>
              <a:ext cx="1177724" cy="1105713"/>
              <a:chOff x="0" y="0"/>
              <a:chExt cx="1177722" cy="1105711"/>
            </a:xfrm>
          </p:grpSpPr>
          <p:sp>
            <p:nvSpPr>
              <p:cNvPr id="3894" name="Rectangle"/>
              <p:cNvSpPr/>
              <p:nvPr/>
            </p:nvSpPr>
            <p:spPr>
              <a:xfrm>
                <a:off x="134064" y="37354"/>
                <a:ext cx="941219" cy="86075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3895" name="Shape"/>
              <p:cNvSpPr/>
              <p:nvPr/>
            </p:nvSpPr>
            <p:spPr>
              <a:xfrm rot="17426986">
                <a:off x="175722" y="78441"/>
                <a:ext cx="826278" cy="948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9" h="18834" fill="norm" stroke="1" extrusionOk="0">
                    <a:moveTo>
                      <a:pt x="182" y="5737"/>
                    </a:moveTo>
                    <a:cubicBezTo>
                      <a:pt x="-925" y="3198"/>
                      <a:pt x="3230" y="1842"/>
                      <a:pt x="7127" y="967"/>
                    </a:cubicBezTo>
                    <a:cubicBezTo>
                      <a:pt x="13659" y="-500"/>
                      <a:pt x="20675" y="-693"/>
                      <a:pt x="20294" y="3234"/>
                    </a:cubicBezTo>
                    <a:cubicBezTo>
                      <a:pt x="19929" y="7006"/>
                      <a:pt x="10398" y="6279"/>
                      <a:pt x="11113" y="10596"/>
                    </a:cubicBezTo>
                    <a:cubicBezTo>
                      <a:pt x="11478" y="12806"/>
                      <a:pt x="15556" y="13457"/>
                      <a:pt x="15762" y="15713"/>
                    </a:cubicBezTo>
                    <a:cubicBezTo>
                      <a:pt x="16236" y="20907"/>
                      <a:pt x="3017" y="19446"/>
                      <a:pt x="3277" y="12617"/>
                    </a:cubicBezTo>
                    <a:cubicBezTo>
                      <a:pt x="3320" y="11494"/>
                      <a:pt x="3657" y="10359"/>
                      <a:pt x="3277" y="9272"/>
                    </a:cubicBezTo>
                    <a:cubicBezTo>
                      <a:pt x="3043" y="8604"/>
                      <a:pt x="2555" y="8014"/>
                      <a:pt x="1957" y="7505"/>
                    </a:cubicBezTo>
                    <a:cubicBezTo>
                      <a:pt x="1301" y="6947"/>
                      <a:pt x="497" y="6460"/>
                      <a:pt x="182" y="5737"/>
                    </a:cubicBezTo>
                    <a:close/>
                  </a:path>
                </a:pathLst>
              </a:custGeom>
              <a:solidFill>
                <a:schemeClr val="accent2">
                  <a:hueOff val="-602737"/>
                  <a:satOff val="7170"/>
                  <a:lumOff val="141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897" name="Rectangle"/>
            <p:cNvSpPr/>
            <p:nvPr/>
          </p:nvSpPr>
          <p:spPr>
            <a:xfrm>
              <a:off x="2656525" y="433939"/>
              <a:ext cx="1586659" cy="12464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898" name="Rectangle"/>
            <p:cNvSpPr/>
            <p:nvPr/>
          </p:nvSpPr>
          <p:spPr>
            <a:xfrm>
              <a:off x="154054" y="237217"/>
              <a:ext cx="4096334" cy="144137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3" name="Discrete vs. Continuous Collision Det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200"/>
              </a:spcBef>
              <a:defRPr sz="5600"/>
            </a:lvl1pPr>
          </a:lstStyle>
          <a:p>
            <a:pPr/>
            <a:r>
              <a:t>Discrete vs. Continuous Collision Detection</a:t>
            </a:r>
          </a:p>
        </p:txBody>
      </p:sp>
      <p:grpSp>
        <p:nvGrpSpPr>
          <p:cNvPr id="3908" name="Group"/>
          <p:cNvGrpSpPr/>
          <p:nvPr/>
        </p:nvGrpSpPr>
        <p:grpSpPr>
          <a:xfrm rot="19500000">
            <a:off x="2890301" y="2549834"/>
            <a:ext cx="2200753" cy="5134084"/>
            <a:chOff x="0" y="0"/>
            <a:chExt cx="2200752" cy="5134083"/>
          </a:xfrm>
        </p:grpSpPr>
        <p:sp>
          <p:nvSpPr>
            <p:cNvPr id="3904" name="Rectangle"/>
            <p:cNvSpPr/>
            <p:nvPr/>
          </p:nvSpPr>
          <p:spPr>
            <a:xfrm rot="10401028">
              <a:off x="877365" y="-3617"/>
              <a:ext cx="236208" cy="5141318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905" name="Rectangle"/>
            <p:cNvSpPr/>
            <p:nvPr/>
          </p:nvSpPr>
          <p:spPr>
            <a:xfrm rot="20280698">
              <a:off x="1718852" y="1442122"/>
              <a:ext cx="160049" cy="175030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906" name="Line"/>
            <p:cNvSpPr/>
            <p:nvPr/>
          </p:nvSpPr>
          <p:spPr>
            <a:xfrm flipH="1">
              <a:off x="582972" y="2367100"/>
              <a:ext cx="1022527" cy="261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907" name="Rectangle"/>
            <p:cNvSpPr/>
            <p:nvPr/>
          </p:nvSpPr>
          <p:spPr>
            <a:xfrm rot="20280698">
              <a:off x="321852" y="1823122"/>
              <a:ext cx="160049" cy="175030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grpSp>
        <p:nvGrpSpPr>
          <p:cNvPr id="3913" name="Group"/>
          <p:cNvGrpSpPr/>
          <p:nvPr/>
        </p:nvGrpSpPr>
        <p:grpSpPr>
          <a:xfrm rot="19500000">
            <a:off x="8495234" y="2549834"/>
            <a:ext cx="2200754" cy="5134084"/>
            <a:chOff x="0" y="0"/>
            <a:chExt cx="2200752" cy="5134083"/>
          </a:xfrm>
        </p:grpSpPr>
        <p:sp>
          <p:nvSpPr>
            <p:cNvPr id="3909" name="Rectangle"/>
            <p:cNvSpPr/>
            <p:nvPr/>
          </p:nvSpPr>
          <p:spPr>
            <a:xfrm rot="10401028">
              <a:off x="877365" y="-3617"/>
              <a:ext cx="236208" cy="5141318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910" name="Rectangle"/>
            <p:cNvSpPr/>
            <p:nvPr/>
          </p:nvSpPr>
          <p:spPr>
            <a:xfrm rot="20280698">
              <a:off x="1718852" y="1442122"/>
              <a:ext cx="160049" cy="175030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911" name="Line"/>
            <p:cNvSpPr/>
            <p:nvPr/>
          </p:nvSpPr>
          <p:spPr>
            <a:xfrm flipH="1">
              <a:off x="582972" y="2367100"/>
              <a:ext cx="1022527" cy="261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912" name="Rectangle"/>
            <p:cNvSpPr/>
            <p:nvPr/>
          </p:nvSpPr>
          <p:spPr>
            <a:xfrm rot="20280698">
              <a:off x="321852" y="1823122"/>
              <a:ext cx="160049" cy="175030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3914" name="Line"/>
          <p:cNvSpPr/>
          <p:nvPr/>
        </p:nvSpPr>
        <p:spPr>
          <a:xfrm flipV="1">
            <a:off x="8372944" y="4075549"/>
            <a:ext cx="913296" cy="1064157"/>
          </a:xfrm>
          <a:prstGeom prst="line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915" name="Line"/>
          <p:cNvSpPr/>
          <p:nvPr/>
        </p:nvSpPr>
        <p:spPr>
          <a:xfrm flipV="1">
            <a:off x="9867980" y="4986759"/>
            <a:ext cx="913296" cy="1064158"/>
          </a:xfrm>
          <a:prstGeom prst="line">
            <a:avLst/>
          </a:prstGeom>
          <a:ln w="25400">
            <a:solidFill>
              <a:srgbClr val="41414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916" name="Dingbat Check"/>
          <p:cNvSpPr/>
          <p:nvPr/>
        </p:nvSpPr>
        <p:spPr>
          <a:xfrm>
            <a:off x="8944840" y="8055702"/>
            <a:ext cx="1301542" cy="1236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2">
              <a:hueOff val="597264"/>
              <a:satOff val="5158"/>
              <a:lumOff val="-172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917" name="Dingbat X"/>
          <p:cNvSpPr/>
          <p:nvPr/>
        </p:nvSpPr>
        <p:spPr>
          <a:xfrm>
            <a:off x="3595952" y="8055702"/>
            <a:ext cx="1156230" cy="136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5">
              <a:hueOff val="-375889"/>
              <a:satOff val="-9195"/>
              <a:lumOff val="-1490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9" name="Collision Response: Inelast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 Response: Inelastic</a:t>
            </a:r>
          </a:p>
        </p:txBody>
      </p:sp>
      <p:sp>
        <p:nvSpPr>
          <p:cNvPr id="3920" name="Newton’s third law (action/reaction)"/>
          <p:cNvSpPr txBox="1"/>
          <p:nvPr>
            <p:ph type="body" sz="quarter" idx="1"/>
          </p:nvPr>
        </p:nvSpPr>
        <p:spPr>
          <a:xfrm>
            <a:off x="508000" y="2204144"/>
            <a:ext cx="8685941" cy="1357512"/>
          </a:xfrm>
          <a:prstGeom prst="rect">
            <a:avLst/>
          </a:prstGeom>
        </p:spPr>
        <p:txBody>
          <a:bodyPr/>
          <a:lstStyle/>
          <a:p>
            <a:pPr/>
            <a:r>
              <a:t>Newton’s third law (action/reaction)</a:t>
            </a:r>
          </a:p>
        </p:txBody>
      </p:sp>
      <p:pic>
        <p:nvPicPr>
          <p:cNvPr id="39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9170" y="3548922"/>
            <a:ext cx="3403601" cy="1168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33" name="Group"/>
          <p:cNvGrpSpPr/>
          <p:nvPr/>
        </p:nvGrpSpPr>
        <p:grpSpPr>
          <a:xfrm>
            <a:off x="9520766" y="2866949"/>
            <a:ext cx="2540001" cy="2246574"/>
            <a:chOff x="0" y="0"/>
            <a:chExt cx="2540000" cy="2246572"/>
          </a:xfrm>
        </p:grpSpPr>
        <p:grpSp>
          <p:nvGrpSpPr>
            <p:cNvPr id="3924" name="Group"/>
            <p:cNvGrpSpPr/>
            <p:nvPr/>
          </p:nvGrpSpPr>
          <p:grpSpPr>
            <a:xfrm>
              <a:off x="-1" y="926116"/>
              <a:ext cx="1274755" cy="588955"/>
              <a:chOff x="0" y="0"/>
              <a:chExt cx="1274753" cy="588953"/>
            </a:xfrm>
          </p:grpSpPr>
          <p:sp>
            <p:nvSpPr>
              <p:cNvPr id="3922" name="Circle"/>
              <p:cNvSpPr/>
              <p:nvPr/>
            </p:nvSpPr>
            <p:spPr>
              <a:xfrm>
                <a:off x="685800" y="0"/>
                <a:ext cx="588954" cy="588954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923" name="Line"/>
              <p:cNvSpPr/>
              <p:nvPr/>
            </p:nvSpPr>
            <p:spPr>
              <a:xfrm flipV="1">
                <a:off x="0" y="292099"/>
                <a:ext cx="1270000" cy="2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grpSp>
          <p:nvGrpSpPr>
            <p:cNvPr id="3927" name="Group"/>
            <p:cNvGrpSpPr/>
            <p:nvPr/>
          </p:nvGrpSpPr>
          <p:grpSpPr>
            <a:xfrm>
              <a:off x="1270000" y="837216"/>
              <a:ext cx="1270001" cy="758701"/>
              <a:chOff x="0" y="0"/>
              <a:chExt cx="1270000" cy="758700"/>
            </a:xfrm>
          </p:grpSpPr>
          <p:sp>
            <p:nvSpPr>
              <p:cNvPr id="3925" name="Circle"/>
              <p:cNvSpPr/>
              <p:nvPr/>
            </p:nvSpPr>
            <p:spPr>
              <a:xfrm>
                <a:off x="0" y="0"/>
                <a:ext cx="758701" cy="758701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926" name="Line"/>
              <p:cNvSpPr/>
              <p:nvPr/>
            </p:nvSpPr>
            <p:spPr>
              <a:xfrm flipH="1" flipV="1">
                <a:off x="0" y="380999"/>
                <a:ext cx="1270000" cy="2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pic>
          <p:nvPicPr>
            <p:cNvPr id="392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4526" y="1678806"/>
              <a:ext cx="546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37683" y="1678806"/>
              <a:ext cx="558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30" name="Line"/>
            <p:cNvSpPr/>
            <p:nvPr/>
          </p:nvSpPr>
          <p:spPr>
            <a:xfrm flipV="1">
              <a:off x="1275601" y="-1"/>
              <a:ext cx="1" cy="2246574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93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7976" y="614966"/>
              <a:ext cx="2032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0025" y="614966"/>
              <a:ext cx="5080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34" name="Assume inelastic (sticking)"/>
          <p:cNvSpPr txBox="1"/>
          <p:nvPr/>
        </p:nvSpPr>
        <p:spPr>
          <a:xfrm>
            <a:off x="508000" y="4629844"/>
            <a:ext cx="6375401" cy="135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Assume inelastic (sticking)</a:t>
            </a:r>
          </a:p>
        </p:txBody>
      </p:sp>
      <p:pic>
        <p:nvPicPr>
          <p:cNvPr id="393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46120" y="5911850"/>
            <a:ext cx="1409701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3936" name="Solve:"/>
          <p:cNvSpPr txBox="1"/>
          <p:nvPr/>
        </p:nvSpPr>
        <p:spPr>
          <a:xfrm>
            <a:off x="508000" y="6611044"/>
            <a:ext cx="8685941" cy="135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Solve:</a:t>
            </a:r>
          </a:p>
        </p:txBody>
      </p:sp>
      <p:pic>
        <p:nvPicPr>
          <p:cNvPr id="393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70468" y="6691445"/>
            <a:ext cx="8661401" cy="247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1" name="Rectangle"/>
          <p:cNvSpPr/>
          <p:nvPr/>
        </p:nvSpPr>
        <p:spPr>
          <a:xfrm>
            <a:off x="4859866" y="5839337"/>
            <a:ext cx="773312" cy="65924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942" name="Collision Response:Elast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Collision Response:Elastic</a:t>
            </a:r>
          </a:p>
        </p:txBody>
      </p:sp>
      <p:sp>
        <p:nvSpPr>
          <p:cNvPr id="3943" name="Newton’s third law (action/reaction)"/>
          <p:cNvSpPr txBox="1"/>
          <p:nvPr>
            <p:ph type="body" sz="quarter" idx="1"/>
          </p:nvPr>
        </p:nvSpPr>
        <p:spPr>
          <a:xfrm>
            <a:off x="508000" y="2204144"/>
            <a:ext cx="8685941" cy="1357512"/>
          </a:xfrm>
          <a:prstGeom prst="rect">
            <a:avLst/>
          </a:prstGeom>
        </p:spPr>
        <p:txBody>
          <a:bodyPr/>
          <a:lstStyle/>
          <a:p>
            <a:pPr/>
            <a:r>
              <a:t>Newton’s third law (action/reaction)</a:t>
            </a:r>
          </a:p>
        </p:txBody>
      </p:sp>
      <p:pic>
        <p:nvPicPr>
          <p:cNvPr id="39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9170" y="3548922"/>
            <a:ext cx="3403601" cy="1168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6" name="Group"/>
          <p:cNvGrpSpPr/>
          <p:nvPr/>
        </p:nvGrpSpPr>
        <p:grpSpPr>
          <a:xfrm>
            <a:off x="9520766" y="2866949"/>
            <a:ext cx="2540001" cy="2246574"/>
            <a:chOff x="0" y="0"/>
            <a:chExt cx="2540000" cy="2246572"/>
          </a:xfrm>
        </p:grpSpPr>
        <p:grpSp>
          <p:nvGrpSpPr>
            <p:cNvPr id="3947" name="Group"/>
            <p:cNvGrpSpPr/>
            <p:nvPr/>
          </p:nvGrpSpPr>
          <p:grpSpPr>
            <a:xfrm>
              <a:off x="-1" y="926116"/>
              <a:ext cx="1274755" cy="588955"/>
              <a:chOff x="0" y="0"/>
              <a:chExt cx="1274753" cy="588953"/>
            </a:xfrm>
          </p:grpSpPr>
          <p:sp>
            <p:nvSpPr>
              <p:cNvPr id="3945" name="Circle"/>
              <p:cNvSpPr/>
              <p:nvPr/>
            </p:nvSpPr>
            <p:spPr>
              <a:xfrm>
                <a:off x="685800" y="0"/>
                <a:ext cx="588954" cy="588954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946" name="Line"/>
              <p:cNvSpPr/>
              <p:nvPr/>
            </p:nvSpPr>
            <p:spPr>
              <a:xfrm flipV="1">
                <a:off x="0" y="292099"/>
                <a:ext cx="1270000" cy="2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grpSp>
          <p:nvGrpSpPr>
            <p:cNvPr id="3950" name="Group"/>
            <p:cNvGrpSpPr/>
            <p:nvPr/>
          </p:nvGrpSpPr>
          <p:grpSpPr>
            <a:xfrm>
              <a:off x="1270000" y="837216"/>
              <a:ext cx="1270001" cy="758701"/>
              <a:chOff x="0" y="0"/>
              <a:chExt cx="1270000" cy="758700"/>
            </a:xfrm>
          </p:grpSpPr>
          <p:sp>
            <p:nvSpPr>
              <p:cNvPr id="3948" name="Circle"/>
              <p:cNvSpPr/>
              <p:nvPr/>
            </p:nvSpPr>
            <p:spPr>
              <a:xfrm>
                <a:off x="0" y="0"/>
                <a:ext cx="758701" cy="758701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3949" name="Line"/>
              <p:cNvSpPr/>
              <p:nvPr/>
            </p:nvSpPr>
            <p:spPr>
              <a:xfrm flipH="1" flipV="1">
                <a:off x="0" y="380999"/>
                <a:ext cx="1270000" cy="2"/>
              </a:xfrm>
              <a:prstGeom prst="line">
                <a:avLst/>
              </a:prstGeom>
              <a:noFill/>
              <a:ln w="762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pic>
          <p:nvPicPr>
            <p:cNvPr id="395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4526" y="1678806"/>
              <a:ext cx="5461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37683" y="1678806"/>
              <a:ext cx="5588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3" name="Line"/>
            <p:cNvSpPr/>
            <p:nvPr/>
          </p:nvSpPr>
          <p:spPr>
            <a:xfrm flipV="1">
              <a:off x="1275601" y="-1"/>
              <a:ext cx="1" cy="2246574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95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7976" y="614966"/>
              <a:ext cx="2032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0025" y="614966"/>
              <a:ext cx="5080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57" name="Assume elastic (bouncing)"/>
          <p:cNvSpPr txBox="1"/>
          <p:nvPr/>
        </p:nvSpPr>
        <p:spPr>
          <a:xfrm>
            <a:off x="508000" y="4629844"/>
            <a:ext cx="6375401" cy="135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Assume elastic (bouncing)</a:t>
            </a:r>
          </a:p>
        </p:txBody>
      </p:sp>
      <p:sp>
        <p:nvSpPr>
          <p:cNvPr id="3958" name="Solve:"/>
          <p:cNvSpPr txBox="1"/>
          <p:nvPr/>
        </p:nvSpPr>
        <p:spPr>
          <a:xfrm>
            <a:off x="508000" y="6611044"/>
            <a:ext cx="8685941" cy="1357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Solve:</a:t>
            </a:r>
          </a:p>
        </p:txBody>
      </p:sp>
      <p:pic>
        <p:nvPicPr>
          <p:cNvPr id="395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552270" y="5921308"/>
            <a:ext cx="4597401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3960" name="coefficient of…"/>
          <p:cNvSpPr txBox="1"/>
          <p:nvPr/>
        </p:nvSpPr>
        <p:spPr>
          <a:xfrm>
            <a:off x="7960882" y="5711758"/>
            <a:ext cx="199370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/>
            </a:pPr>
            <a:r>
              <a:t>coefficient of</a:t>
            </a:r>
          </a:p>
          <a:p>
            <a:pPr>
              <a:defRPr b="1"/>
            </a:pPr>
            <a:r>
              <a:t>restitution</a:t>
            </a:r>
          </a:p>
        </p:txBody>
      </p:sp>
      <p:pic>
        <p:nvPicPr>
          <p:cNvPr id="396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77545" y="6699977"/>
            <a:ext cx="7289801" cy="236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5" name="Deformable Object Colli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Deformable Object Collisions</a:t>
            </a:r>
          </a:p>
        </p:txBody>
      </p:sp>
      <p:sp>
        <p:nvSpPr>
          <p:cNvPr id="3966" name="Body compresses, stores energy and bounces…"/>
          <p:cNvSpPr txBox="1"/>
          <p:nvPr>
            <p:ph type="body" sz="quarter" idx="1"/>
          </p:nvPr>
        </p:nvSpPr>
        <p:spPr>
          <a:xfrm>
            <a:off x="508000" y="2628900"/>
            <a:ext cx="7095332" cy="3401947"/>
          </a:xfrm>
          <a:prstGeom prst="rect">
            <a:avLst/>
          </a:prstGeom>
        </p:spPr>
        <p:txBody>
          <a:bodyPr/>
          <a:lstStyle/>
          <a:p>
            <a:pPr/>
            <a:r>
              <a:t>Body compresses, stores energy and bounces</a:t>
            </a:r>
          </a:p>
          <a:p>
            <a:pPr/>
            <a:r>
              <a:t>Inelastic collision between particles and ground</a:t>
            </a:r>
          </a:p>
        </p:txBody>
      </p:sp>
      <p:pic>
        <p:nvPicPr>
          <p:cNvPr id="3967" name="capture.mov" descr="capture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647516" y="2628900"/>
            <a:ext cx="4940301" cy="609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8465" y="6151364"/>
            <a:ext cx="3454401" cy="185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666" fill="hold"/>
                                        <p:tgtEl>
                                          <p:spTgt spid="39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967"/>
                </p:tgtEl>
              </p:cMediaNode>
            </p:video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2" name="Rigid Body Colli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Collisions</a:t>
            </a:r>
          </a:p>
        </p:txBody>
      </p:sp>
      <p:sp>
        <p:nvSpPr>
          <p:cNvPr id="3973" name="Physically, similar to deformable body collisions…"/>
          <p:cNvSpPr txBox="1"/>
          <p:nvPr>
            <p:ph type="body" idx="1"/>
          </p:nvPr>
        </p:nvSpPr>
        <p:spPr>
          <a:xfrm>
            <a:off x="508000" y="2324100"/>
            <a:ext cx="8145727" cy="6972118"/>
          </a:xfrm>
          <a:prstGeom prst="rect">
            <a:avLst/>
          </a:prstGeom>
        </p:spPr>
        <p:txBody>
          <a:bodyPr/>
          <a:lstStyle/>
          <a:p>
            <a:pPr marL="460502" indent="-460502" defTabSz="572516">
              <a:spcBef>
                <a:spcPts val="2300"/>
              </a:spcBef>
              <a:defRPr sz="3528"/>
            </a:pPr>
            <a:r>
              <a:t>Physically, similar to deformable body collisions</a:t>
            </a:r>
          </a:p>
          <a:p>
            <a:pPr marL="460502" indent="-460502" defTabSz="572516">
              <a:spcBef>
                <a:spcPts val="2300"/>
              </a:spcBef>
              <a:defRPr sz="3528"/>
            </a:pPr>
            <a:r>
              <a:t>But rigid idealization precludes storing energy</a:t>
            </a:r>
          </a:p>
          <a:p>
            <a:pPr marL="460502" indent="-460502" defTabSz="572516">
              <a:spcBef>
                <a:spcPts val="2300"/>
              </a:spcBef>
              <a:defRPr sz="3528"/>
            </a:pPr>
            <a:r>
              <a:t>Instead, algebraic collision laws for before/after collision</a:t>
            </a:r>
          </a:p>
          <a:p>
            <a:pPr marL="460502" indent="-460502" defTabSz="572516">
              <a:spcBef>
                <a:spcPts val="2300"/>
              </a:spcBef>
              <a:defRPr sz="3528"/>
            </a:pPr>
            <a:r>
              <a:t>Cases: </a:t>
            </a:r>
          </a:p>
          <a:p>
            <a:pPr lvl="1" marL="921004" indent="-460502" defTabSz="572516">
              <a:spcBef>
                <a:spcPts val="2300"/>
              </a:spcBef>
              <a:defRPr sz="3528"/>
            </a:pPr>
            <a:r>
              <a:t>Inelastic (sticking)</a:t>
            </a:r>
          </a:p>
          <a:p>
            <a:pPr lvl="1" marL="921004" indent="-460502" defTabSz="572516">
              <a:spcBef>
                <a:spcPts val="2300"/>
              </a:spcBef>
              <a:defRPr sz="3528"/>
            </a:pPr>
            <a:r>
              <a:t>Elastic: frictionless, with friction</a:t>
            </a:r>
          </a:p>
        </p:txBody>
      </p:sp>
      <p:grpSp>
        <p:nvGrpSpPr>
          <p:cNvPr id="3989" name="Group"/>
          <p:cNvGrpSpPr/>
          <p:nvPr/>
        </p:nvGrpSpPr>
        <p:grpSpPr>
          <a:xfrm>
            <a:off x="8865887" y="3702050"/>
            <a:ext cx="3164857" cy="2539960"/>
            <a:chOff x="0" y="0"/>
            <a:chExt cx="3164855" cy="2539959"/>
          </a:xfrm>
        </p:grpSpPr>
        <p:grpSp>
          <p:nvGrpSpPr>
            <p:cNvPr id="3984" name="Group"/>
            <p:cNvGrpSpPr/>
            <p:nvPr/>
          </p:nvGrpSpPr>
          <p:grpSpPr>
            <a:xfrm rot="10800000">
              <a:off x="-1" y="1943131"/>
              <a:ext cx="3164857" cy="596829"/>
              <a:chOff x="0" y="0"/>
              <a:chExt cx="3164855" cy="596827"/>
            </a:xfrm>
          </p:grpSpPr>
          <p:grpSp>
            <p:nvGrpSpPr>
              <p:cNvPr id="3982" name="Group"/>
              <p:cNvGrpSpPr/>
              <p:nvPr/>
            </p:nvGrpSpPr>
            <p:grpSpPr>
              <a:xfrm>
                <a:off x="144906" y="-1"/>
                <a:ext cx="3019950" cy="596829"/>
                <a:chOff x="0" y="0"/>
                <a:chExt cx="3019948" cy="596827"/>
              </a:xfrm>
            </p:grpSpPr>
            <p:sp>
              <p:nvSpPr>
                <p:cNvPr id="3974" name="Line"/>
                <p:cNvSpPr/>
                <p:nvPr/>
              </p:nvSpPr>
              <p:spPr>
                <a:xfrm flipV="1">
                  <a:off x="137270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75" name="Line"/>
                <p:cNvSpPr/>
                <p:nvPr/>
              </p:nvSpPr>
              <p:spPr>
                <a:xfrm flipV="1">
                  <a:off x="1718864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76" name="Line"/>
                <p:cNvSpPr/>
                <p:nvPr/>
              </p:nvSpPr>
              <p:spPr>
                <a:xfrm flipV="1">
                  <a:off x="20769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77" name="Line"/>
                <p:cNvSpPr/>
                <p:nvPr/>
              </p:nvSpPr>
              <p:spPr>
                <a:xfrm flipV="1">
                  <a:off x="2423121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78" name="Line"/>
                <p:cNvSpPr/>
                <p:nvPr/>
              </p:nvSpPr>
              <p:spPr>
                <a:xfrm flipV="1">
                  <a:off x="0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79" name="Line"/>
                <p:cNvSpPr/>
                <p:nvPr/>
              </p:nvSpPr>
              <p:spPr>
                <a:xfrm flipV="1">
                  <a:off x="346160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80" name="Line"/>
                <p:cNvSpPr/>
                <p:nvPr/>
              </p:nvSpPr>
              <p:spPr>
                <a:xfrm flipV="1">
                  <a:off x="704256" y="-1"/>
                  <a:ext cx="596829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3981" name="Line"/>
                <p:cNvSpPr/>
                <p:nvPr/>
              </p:nvSpPr>
              <p:spPr>
                <a:xfrm flipV="1">
                  <a:off x="1050417" y="-1"/>
                  <a:ext cx="596828" cy="596829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3983" name="Line"/>
              <p:cNvSpPr/>
              <p:nvPr/>
            </p:nvSpPr>
            <p:spPr>
              <a:xfrm>
                <a:off x="0" y="596827"/>
                <a:ext cx="307103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985" name="Square"/>
            <p:cNvSpPr/>
            <p:nvPr/>
          </p:nvSpPr>
          <p:spPr>
            <a:xfrm rot="19843248">
              <a:off x="201912" y="442032"/>
              <a:ext cx="826526" cy="826526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  <a:alpha val="38499"/>
              </a:schemeClr>
            </a:solidFill>
            <a:ln w="25400" cap="flat">
              <a:solidFill>
                <a:srgbClr val="000000">
                  <a:alpha val="3849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986" name="Line"/>
            <p:cNvSpPr/>
            <p:nvPr/>
          </p:nvSpPr>
          <p:spPr>
            <a:xfrm>
              <a:off x="951917" y="1305632"/>
              <a:ext cx="587849" cy="58784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987" name="Square"/>
            <p:cNvSpPr/>
            <p:nvPr/>
          </p:nvSpPr>
          <p:spPr>
            <a:xfrm rot="923912">
              <a:off x="2123845" y="94898"/>
              <a:ext cx="826526" cy="826527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3988" name="Line"/>
            <p:cNvSpPr/>
            <p:nvPr/>
          </p:nvSpPr>
          <p:spPr>
            <a:xfrm flipV="1">
              <a:off x="1553050" y="1296652"/>
              <a:ext cx="587849" cy="587848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" name="Rigid Body Inelastic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Inelastic Collision</a:t>
            </a:r>
          </a:p>
        </p:txBody>
      </p:sp>
      <p:sp>
        <p:nvSpPr>
          <p:cNvPr id="3994" name="Linear momentum"/>
          <p:cNvSpPr txBox="1"/>
          <p:nvPr>
            <p:ph type="body" sz="quarter" idx="1"/>
          </p:nvPr>
        </p:nvSpPr>
        <p:spPr>
          <a:xfrm>
            <a:off x="508000" y="2628900"/>
            <a:ext cx="4956440" cy="1219200"/>
          </a:xfrm>
          <a:prstGeom prst="rect">
            <a:avLst/>
          </a:prstGeom>
        </p:spPr>
        <p:txBody>
          <a:bodyPr/>
          <a:lstStyle/>
          <a:p>
            <a:pPr/>
            <a:r>
              <a:t>Linear momentum</a:t>
            </a:r>
          </a:p>
        </p:txBody>
      </p:sp>
      <p:grpSp>
        <p:nvGrpSpPr>
          <p:cNvPr id="4019" name="Group"/>
          <p:cNvGrpSpPr/>
          <p:nvPr/>
        </p:nvGrpSpPr>
        <p:grpSpPr>
          <a:xfrm>
            <a:off x="6175629" y="2533319"/>
            <a:ext cx="6267082" cy="4686962"/>
            <a:chOff x="0" y="0"/>
            <a:chExt cx="6267080" cy="4686960"/>
          </a:xfrm>
        </p:grpSpPr>
        <p:sp>
          <p:nvSpPr>
            <p:cNvPr id="3995" name="Line"/>
            <p:cNvSpPr/>
            <p:nvPr/>
          </p:nvSpPr>
          <p:spPr>
            <a:xfrm>
              <a:off x="4076359" y="1900809"/>
              <a:ext cx="1052336" cy="18059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96" name="Line"/>
            <p:cNvSpPr/>
            <p:nvPr/>
          </p:nvSpPr>
          <p:spPr>
            <a:xfrm>
              <a:off x="4683100" y="2946805"/>
              <a:ext cx="445595" cy="75991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97" name="Line"/>
            <p:cNvSpPr/>
            <p:nvPr/>
          </p:nvSpPr>
          <p:spPr>
            <a:xfrm>
              <a:off x="171467" y="644916"/>
              <a:ext cx="3058922" cy="8297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98" name="Line"/>
            <p:cNvSpPr/>
            <p:nvPr/>
          </p:nvSpPr>
          <p:spPr>
            <a:xfrm flipH="1" flipV="1">
              <a:off x="873820" y="812183"/>
              <a:ext cx="1203751" cy="34272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999" name="Line"/>
            <p:cNvSpPr/>
            <p:nvPr/>
          </p:nvSpPr>
          <p:spPr>
            <a:xfrm flipH="1" flipV="1">
              <a:off x="4396728" y="596058"/>
              <a:ext cx="765643" cy="4367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0" name="Shape"/>
            <p:cNvSpPr/>
            <p:nvPr/>
          </p:nvSpPr>
          <p:spPr>
            <a:xfrm>
              <a:off x="4887372" y="3460043"/>
              <a:ext cx="1379709" cy="1226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1" name="Shape"/>
            <p:cNvSpPr/>
            <p:nvPr/>
          </p:nvSpPr>
          <p:spPr>
            <a:xfrm rot="7197070">
              <a:off x="3548500" y="1519745"/>
              <a:ext cx="1379709" cy="1226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2" name="Line"/>
            <p:cNvSpPr/>
            <p:nvPr/>
          </p:nvSpPr>
          <p:spPr>
            <a:xfrm flipV="1">
              <a:off x="2954213" y="476408"/>
              <a:ext cx="1500676" cy="2629856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3" name="Shape"/>
            <p:cNvSpPr/>
            <p:nvPr/>
          </p:nvSpPr>
          <p:spPr>
            <a:xfrm>
              <a:off x="-1" y="-1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4" name="Shape"/>
            <p:cNvSpPr/>
            <p:nvPr/>
          </p:nvSpPr>
          <p:spPr>
            <a:xfrm rot="17591732">
              <a:off x="2583673" y="744027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5" name="Circle"/>
            <p:cNvSpPr/>
            <p:nvPr/>
          </p:nvSpPr>
          <p:spPr>
            <a:xfrm rot="17591732">
              <a:off x="3124825" y="1368722"/>
              <a:ext cx="84846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6" name="Circle"/>
            <p:cNvSpPr/>
            <p:nvPr/>
          </p:nvSpPr>
          <p:spPr>
            <a:xfrm>
              <a:off x="3559386" y="1776226"/>
              <a:ext cx="195753" cy="195753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7" name="Line"/>
            <p:cNvSpPr/>
            <p:nvPr/>
          </p:nvSpPr>
          <p:spPr>
            <a:xfrm>
              <a:off x="3173140" y="1423788"/>
              <a:ext cx="494143" cy="4610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8" name="Line"/>
            <p:cNvSpPr/>
            <p:nvPr/>
          </p:nvSpPr>
          <p:spPr>
            <a:xfrm flipH="1" flipV="1">
              <a:off x="3667283" y="1884823"/>
              <a:ext cx="483763" cy="662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09" name="Circle"/>
            <p:cNvSpPr/>
            <p:nvPr/>
          </p:nvSpPr>
          <p:spPr>
            <a:xfrm rot="17591732">
              <a:off x="4110367" y="1914372"/>
              <a:ext cx="84845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10" name="Circle"/>
            <p:cNvSpPr/>
            <p:nvPr/>
          </p:nvSpPr>
          <p:spPr>
            <a:xfrm rot="17591732">
              <a:off x="5424672" y="4193291"/>
              <a:ext cx="84845" cy="8484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01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796352" y="624252"/>
              <a:ext cx="158628" cy="128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1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4978" y="2022699"/>
              <a:ext cx="188842" cy="188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1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97122" y="1094931"/>
              <a:ext cx="355022" cy="19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1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11456" y="1807900"/>
              <a:ext cx="355022" cy="196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1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91133" y="1904366"/>
              <a:ext cx="211503" cy="173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16" name="Line"/>
            <p:cNvSpPr/>
            <p:nvPr/>
          </p:nvSpPr>
          <p:spPr>
            <a:xfrm flipV="1">
              <a:off x="3060876" y="1642732"/>
              <a:ext cx="288621" cy="2886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017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578769" y="2772193"/>
              <a:ext cx="219057" cy="173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18" name="Line"/>
            <p:cNvSpPr/>
            <p:nvPr/>
          </p:nvSpPr>
          <p:spPr>
            <a:xfrm flipV="1">
              <a:off x="3718455" y="1971917"/>
              <a:ext cx="254911" cy="7980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02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1656" y="3927011"/>
            <a:ext cx="4025901" cy="1181101"/>
          </a:xfrm>
          <a:prstGeom prst="rect">
            <a:avLst/>
          </a:prstGeom>
          <a:ln w="12700">
            <a:miter lim="400000"/>
          </a:ln>
        </p:spPr>
      </p:pic>
      <p:sp>
        <p:nvSpPr>
          <p:cNvPr id="4021" name="Angular momentum"/>
          <p:cNvSpPr txBox="1"/>
          <p:nvPr/>
        </p:nvSpPr>
        <p:spPr>
          <a:xfrm>
            <a:off x="508000" y="5041900"/>
            <a:ext cx="495644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Angular momentum</a:t>
            </a:r>
          </a:p>
        </p:txBody>
      </p:sp>
      <p:pic>
        <p:nvPicPr>
          <p:cNvPr id="402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37490" y="6310907"/>
            <a:ext cx="40513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4023" name="Sticking"/>
          <p:cNvSpPr txBox="1"/>
          <p:nvPr/>
        </p:nvSpPr>
        <p:spPr>
          <a:xfrm>
            <a:off x="508000" y="7454900"/>
            <a:ext cx="495644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Sticking</a:t>
            </a:r>
          </a:p>
        </p:txBody>
      </p:sp>
      <p:pic>
        <p:nvPicPr>
          <p:cNvPr id="402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903206" y="8520773"/>
            <a:ext cx="2082801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4025" name="15 equations/unknowns"/>
          <p:cNvSpPr txBox="1"/>
          <p:nvPr/>
        </p:nvSpPr>
        <p:spPr>
          <a:xfrm>
            <a:off x="7362601" y="6222007"/>
            <a:ext cx="3130535" cy="13462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15 equations/unknowns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7" name="Rigid Body Frictionless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Frictionless Collision</a:t>
            </a:r>
          </a:p>
        </p:txBody>
      </p:sp>
      <p:sp>
        <p:nvSpPr>
          <p:cNvPr id="4028" name="Linear momentum"/>
          <p:cNvSpPr txBox="1"/>
          <p:nvPr>
            <p:ph type="body" sz="quarter" idx="1"/>
          </p:nvPr>
        </p:nvSpPr>
        <p:spPr>
          <a:xfrm>
            <a:off x="508000" y="2628900"/>
            <a:ext cx="4956440" cy="1219200"/>
          </a:xfrm>
          <a:prstGeom prst="rect">
            <a:avLst/>
          </a:prstGeom>
        </p:spPr>
        <p:txBody>
          <a:bodyPr/>
          <a:lstStyle/>
          <a:p>
            <a:pPr/>
            <a:r>
              <a:t>Linear momentum</a:t>
            </a:r>
          </a:p>
        </p:txBody>
      </p:sp>
      <p:grpSp>
        <p:nvGrpSpPr>
          <p:cNvPr id="4053" name="Group"/>
          <p:cNvGrpSpPr/>
          <p:nvPr/>
        </p:nvGrpSpPr>
        <p:grpSpPr>
          <a:xfrm>
            <a:off x="6175629" y="2533319"/>
            <a:ext cx="6267082" cy="4686962"/>
            <a:chOff x="0" y="0"/>
            <a:chExt cx="6267080" cy="4686960"/>
          </a:xfrm>
        </p:grpSpPr>
        <p:sp>
          <p:nvSpPr>
            <p:cNvPr id="4029" name="Line"/>
            <p:cNvSpPr/>
            <p:nvPr/>
          </p:nvSpPr>
          <p:spPr>
            <a:xfrm>
              <a:off x="4076359" y="1900809"/>
              <a:ext cx="1052336" cy="18059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0" name="Line"/>
            <p:cNvSpPr/>
            <p:nvPr/>
          </p:nvSpPr>
          <p:spPr>
            <a:xfrm>
              <a:off x="4683100" y="2946805"/>
              <a:ext cx="445595" cy="75991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1" name="Line"/>
            <p:cNvSpPr/>
            <p:nvPr/>
          </p:nvSpPr>
          <p:spPr>
            <a:xfrm>
              <a:off x="171467" y="644916"/>
              <a:ext cx="3058922" cy="8297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2" name="Line"/>
            <p:cNvSpPr/>
            <p:nvPr/>
          </p:nvSpPr>
          <p:spPr>
            <a:xfrm flipH="1" flipV="1">
              <a:off x="873820" y="812183"/>
              <a:ext cx="1203751" cy="34272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3" name="Line"/>
            <p:cNvSpPr/>
            <p:nvPr/>
          </p:nvSpPr>
          <p:spPr>
            <a:xfrm flipH="1" flipV="1">
              <a:off x="4396728" y="596058"/>
              <a:ext cx="765643" cy="4367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4" name="Shape"/>
            <p:cNvSpPr/>
            <p:nvPr/>
          </p:nvSpPr>
          <p:spPr>
            <a:xfrm>
              <a:off x="4887372" y="3460043"/>
              <a:ext cx="1379709" cy="1226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5" name="Shape"/>
            <p:cNvSpPr/>
            <p:nvPr/>
          </p:nvSpPr>
          <p:spPr>
            <a:xfrm rot="7197070">
              <a:off x="3548500" y="1519745"/>
              <a:ext cx="1379709" cy="1226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6" name="Line"/>
            <p:cNvSpPr/>
            <p:nvPr/>
          </p:nvSpPr>
          <p:spPr>
            <a:xfrm flipV="1">
              <a:off x="2954213" y="476408"/>
              <a:ext cx="1500676" cy="2629856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7" name="Shape"/>
            <p:cNvSpPr/>
            <p:nvPr/>
          </p:nvSpPr>
          <p:spPr>
            <a:xfrm>
              <a:off x="-1" y="-1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8" name="Shape"/>
            <p:cNvSpPr/>
            <p:nvPr/>
          </p:nvSpPr>
          <p:spPr>
            <a:xfrm rot="17591732">
              <a:off x="2583673" y="744027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39" name="Circle"/>
            <p:cNvSpPr/>
            <p:nvPr/>
          </p:nvSpPr>
          <p:spPr>
            <a:xfrm rot="17591732">
              <a:off x="3124825" y="1368722"/>
              <a:ext cx="84846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40" name="Circle"/>
            <p:cNvSpPr/>
            <p:nvPr/>
          </p:nvSpPr>
          <p:spPr>
            <a:xfrm>
              <a:off x="3559386" y="1776226"/>
              <a:ext cx="195753" cy="195753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41" name="Line"/>
            <p:cNvSpPr/>
            <p:nvPr/>
          </p:nvSpPr>
          <p:spPr>
            <a:xfrm>
              <a:off x="3173140" y="1423788"/>
              <a:ext cx="494143" cy="4610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42" name="Line"/>
            <p:cNvSpPr/>
            <p:nvPr/>
          </p:nvSpPr>
          <p:spPr>
            <a:xfrm flipH="1" flipV="1">
              <a:off x="3667283" y="1884823"/>
              <a:ext cx="483763" cy="662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43" name="Circle"/>
            <p:cNvSpPr/>
            <p:nvPr/>
          </p:nvSpPr>
          <p:spPr>
            <a:xfrm rot="17591732">
              <a:off x="4110367" y="1914372"/>
              <a:ext cx="84845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44" name="Circle"/>
            <p:cNvSpPr/>
            <p:nvPr/>
          </p:nvSpPr>
          <p:spPr>
            <a:xfrm rot="17591732">
              <a:off x="5424672" y="4193291"/>
              <a:ext cx="84845" cy="8484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04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796352" y="624252"/>
              <a:ext cx="158628" cy="128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4978" y="2022699"/>
              <a:ext cx="188842" cy="188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97122" y="1094931"/>
              <a:ext cx="355022" cy="19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11456" y="1807900"/>
              <a:ext cx="355022" cy="196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91133" y="1904366"/>
              <a:ext cx="211503" cy="173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50" name="Line"/>
            <p:cNvSpPr/>
            <p:nvPr/>
          </p:nvSpPr>
          <p:spPr>
            <a:xfrm flipV="1">
              <a:off x="3060876" y="1642732"/>
              <a:ext cx="288621" cy="2886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051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578769" y="2772193"/>
              <a:ext cx="219057" cy="173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52" name="Line"/>
            <p:cNvSpPr/>
            <p:nvPr/>
          </p:nvSpPr>
          <p:spPr>
            <a:xfrm flipV="1">
              <a:off x="3718455" y="1971917"/>
              <a:ext cx="254911" cy="7980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405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1656" y="3927011"/>
            <a:ext cx="4025901" cy="1181101"/>
          </a:xfrm>
          <a:prstGeom prst="rect">
            <a:avLst/>
          </a:prstGeom>
          <a:ln w="12700">
            <a:miter lim="400000"/>
          </a:ln>
        </p:spPr>
      </p:pic>
      <p:sp>
        <p:nvSpPr>
          <p:cNvPr id="4055" name="Angular momentum"/>
          <p:cNvSpPr txBox="1"/>
          <p:nvPr/>
        </p:nvSpPr>
        <p:spPr>
          <a:xfrm>
            <a:off x="508000" y="5041900"/>
            <a:ext cx="495644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Angular momentum</a:t>
            </a:r>
          </a:p>
        </p:txBody>
      </p:sp>
      <p:pic>
        <p:nvPicPr>
          <p:cNvPr id="405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37490" y="6310907"/>
            <a:ext cx="4051301" cy="1168401"/>
          </a:xfrm>
          <a:prstGeom prst="rect">
            <a:avLst/>
          </a:prstGeom>
          <a:ln w="12700">
            <a:miter lim="400000"/>
          </a:ln>
        </p:spPr>
      </p:pic>
      <p:sp>
        <p:nvSpPr>
          <p:cNvPr id="4057" name="Elastic"/>
          <p:cNvSpPr txBox="1"/>
          <p:nvPr/>
        </p:nvSpPr>
        <p:spPr>
          <a:xfrm>
            <a:off x="508000" y="7454900"/>
            <a:ext cx="495644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Elastic</a:t>
            </a:r>
          </a:p>
        </p:txBody>
      </p:sp>
      <p:sp>
        <p:nvSpPr>
          <p:cNvPr id="4058" name="13 equations/unknowns"/>
          <p:cNvSpPr txBox="1"/>
          <p:nvPr/>
        </p:nvSpPr>
        <p:spPr>
          <a:xfrm>
            <a:off x="7362601" y="6222007"/>
            <a:ext cx="3130535" cy="13462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13 equations/unknowns</a:t>
            </a:r>
          </a:p>
        </p:txBody>
      </p:sp>
      <p:pic>
        <p:nvPicPr>
          <p:cNvPr id="405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09555" y="8197915"/>
            <a:ext cx="7213601" cy="113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Newton’s Law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Laws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1" name="Rigid Body Frictional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Frictional Collision</a:t>
            </a:r>
          </a:p>
        </p:txBody>
      </p:sp>
      <p:sp>
        <p:nvSpPr>
          <p:cNvPr id="4062" name="Coulomb friction model"/>
          <p:cNvSpPr txBox="1"/>
          <p:nvPr>
            <p:ph type="body" sz="quarter" idx="1"/>
          </p:nvPr>
        </p:nvSpPr>
        <p:spPr>
          <a:xfrm>
            <a:off x="508000" y="2209800"/>
            <a:ext cx="5584561" cy="1219200"/>
          </a:xfrm>
          <a:prstGeom prst="rect">
            <a:avLst/>
          </a:prstGeom>
        </p:spPr>
        <p:txBody>
          <a:bodyPr/>
          <a:lstStyle/>
          <a:p>
            <a:pPr/>
            <a:r>
              <a:t>Coulomb friction model</a:t>
            </a:r>
          </a:p>
        </p:txBody>
      </p:sp>
      <p:grpSp>
        <p:nvGrpSpPr>
          <p:cNvPr id="4084" name="Group"/>
          <p:cNvGrpSpPr/>
          <p:nvPr/>
        </p:nvGrpSpPr>
        <p:grpSpPr>
          <a:xfrm>
            <a:off x="7430660" y="2899833"/>
            <a:ext cx="4957761" cy="4733447"/>
            <a:chOff x="0" y="0"/>
            <a:chExt cx="4957759" cy="4733445"/>
          </a:xfrm>
        </p:grpSpPr>
        <p:sp>
          <p:nvSpPr>
            <p:cNvPr id="4106" name="Connection Line"/>
            <p:cNvSpPr/>
            <p:nvPr/>
          </p:nvSpPr>
          <p:spPr>
            <a:xfrm>
              <a:off x="2157741" y="2879514"/>
              <a:ext cx="217700" cy="7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880" fill="norm" stroke="1" extrusionOk="0">
                  <a:moveTo>
                    <a:pt x="0" y="6047"/>
                  </a:moveTo>
                  <a:cubicBezTo>
                    <a:pt x="9217" y="-4720"/>
                    <a:pt x="16417" y="-1109"/>
                    <a:pt x="21600" y="1688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grpSp>
          <p:nvGrpSpPr>
            <p:cNvPr id="4081" name="Group"/>
            <p:cNvGrpSpPr/>
            <p:nvPr/>
          </p:nvGrpSpPr>
          <p:grpSpPr>
            <a:xfrm>
              <a:off x="-1" y="0"/>
              <a:ext cx="4893751" cy="4733446"/>
              <a:chOff x="0" y="0"/>
              <a:chExt cx="4893749" cy="4733445"/>
            </a:xfrm>
          </p:grpSpPr>
          <p:grpSp>
            <p:nvGrpSpPr>
              <p:cNvPr id="4068" name="Group"/>
              <p:cNvGrpSpPr/>
              <p:nvPr/>
            </p:nvGrpSpPr>
            <p:grpSpPr>
              <a:xfrm>
                <a:off x="-1" y="307299"/>
                <a:ext cx="4316118" cy="2994483"/>
                <a:chOff x="0" y="0"/>
                <a:chExt cx="4316116" cy="2994481"/>
              </a:xfrm>
            </p:grpSpPr>
            <p:sp>
              <p:nvSpPr>
                <p:cNvPr id="4064" name="Triangle"/>
                <p:cNvSpPr/>
                <p:nvPr/>
              </p:nvSpPr>
              <p:spPr>
                <a:xfrm>
                  <a:off x="5627" y="545451"/>
                  <a:ext cx="4310390" cy="2449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6C1FF">
                        <a:alpha val="57715"/>
                      </a:srgbClr>
                    </a:gs>
                    <a:gs pos="100000">
                      <a:srgbClr val="001622">
                        <a:alpha val="57715"/>
                      </a:srgbClr>
                    </a:gs>
                  </a:gsLst>
                  <a:lin ang="10568344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65" name="Line"/>
                <p:cNvSpPr/>
                <p:nvPr/>
              </p:nvSpPr>
              <p:spPr>
                <a:xfrm flipV="1">
                  <a:off x="2160820" y="554252"/>
                  <a:ext cx="2151236" cy="2391153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66" name="Line"/>
                <p:cNvSpPr/>
                <p:nvPr/>
              </p:nvSpPr>
              <p:spPr>
                <a:xfrm flipH="1" flipV="1">
                  <a:off x="-1" y="554252"/>
                  <a:ext cx="2151236" cy="2391153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  <p:sp>
              <p:nvSpPr>
                <p:cNvPr id="4067" name="Oval"/>
                <p:cNvSpPr/>
                <p:nvPr/>
              </p:nvSpPr>
              <p:spPr>
                <a:xfrm>
                  <a:off x="5527" y="0"/>
                  <a:ext cx="4310590" cy="1000827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4069" name="Line"/>
              <p:cNvSpPr/>
              <p:nvPr/>
            </p:nvSpPr>
            <p:spPr>
              <a:xfrm>
                <a:off x="2158058" y="3252704"/>
                <a:ext cx="273569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70" name="Line"/>
              <p:cNvSpPr/>
              <p:nvPr/>
            </p:nvSpPr>
            <p:spPr>
              <a:xfrm flipH="1">
                <a:off x="21252" y="3252704"/>
                <a:ext cx="2136806" cy="14807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71" name="Line"/>
              <p:cNvSpPr/>
              <p:nvPr/>
            </p:nvSpPr>
            <p:spPr>
              <a:xfrm flipV="1">
                <a:off x="2158058" y="-1"/>
                <a:ext cx="1" cy="325270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72" name="Line"/>
              <p:cNvSpPr/>
              <p:nvPr/>
            </p:nvSpPr>
            <p:spPr>
              <a:xfrm flipV="1">
                <a:off x="2158058" y="784380"/>
                <a:ext cx="1" cy="2449032"/>
              </a:xfrm>
              <a:prstGeom prst="line">
                <a:avLst/>
              </a:prstGeom>
              <a:noFill/>
              <a:ln w="50800" cap="flat">
                <a:solidFill>
                  <a:srgbClr val="0B24FB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73" name="Line"/>
              <p:cNvSpPr/>
              <p:nvPr/>
            </p:nvSpPr>
            <p:spPr>
              <a:xfrm>
                <a:off x="2158058" y="833356"/>
                <a:ext cx="1495936" cy="335616"/>
              </a:xfrm>
              <a:prstGeom prst="line">
                <a:avLst/>
              </a:prstGeom>
              <a:noFill/>
              <a:ln w="50800" cap="flat">
                <a:solidFill>
                  <a:srgbClr val="0B24FB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74" name="Line"/>
              <p:cNvSpPr/>
              <p:nvPr/>
            </p:nvSpPr>
            <p:spPr>
              <a:xfrm flipV="1">
                <a:off x="2196644" y="1173941"/>
                <a:ext cx="1410318" cy="204178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075" name="Line"/>
              <p:cNvSpPr/>
              <p:nvPr/>
            </p:nvSpPr>
            <p:spPr>
              <a:xfrm>
                <a:off x="2162340" y="3247367"/>
                <a:ext cx="753559" cy="16844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076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608257" y="2773625"/>
                <a:ext cx="405155" cy="3279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77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21087" y="3440048"/>
                <a:ext cx="270103" cy="4630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78" name="Line"/>
              <p:cNvSpPr/>
              <p:nvPr/>
            </p:nvSpPr>
            <p:spPr>
              <a:xfrm flipV="1">
                <a:off x="2158058" y="2362259"/>
                <a:ext cx="1" cy="871153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079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86655" y="1476559"/>
                <a:ext cx="636672" cy="6559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80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2650993" y="183979"/>
                <a:ext cx="501620" cy="6559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08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29715" y="2284314"/>
              <a:ext cx="1828045" cy="551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83" name="Line"/>
            <p:cNvSpPr/>
            <p:nvPr/>
          </p:nvSpPr>
          <p:spPr>
            <a:xfrm flipH="1">
              <a:off x="2295336" y="2628627"/>
              <a:ext cx="818288" cy="2352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098" name="Group"/>
          <p:cNvGrpSpPr/>
          <p:nvPr/>
        </p:nvGrpSpPr>
        <p:grpSpPr>
          <a:xfrm>
            <a:off x="1189710" y="6399209"/>
            <a:ext cx="4613308" cy="2996092"/>
            <a:chOff x="0" y="0"/>
            <a:chExt cx="4613307" cy="2996091"/>
          </a:xfrm>
        </p:grpSpPr>
        <p:sp>
          <p:nvSpPr>
            <p:cNvPr id="4085" name="Line"/>
            <p:cNvSpPr/>
            <p:nvPr/>
          </p:nvSpPr>
          <p:spPr>
            <a:xfrm flipV="1">
              <a:off x="2227569" y="163764"/>
              <a:ext cx="1" cy="28323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86" name="Line"/>
            <p:cNvSpPr/>
            <p:nvPr/>
          </p:nvSpPr>
          <p:spPr>
            <a:xfrm flipH="1" flipV="1">
              <a:off x="11406" y="1579927"/>
              <a:ext cx="44096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87" name="Line"/>
            <p:cNvSpPr/>
            <p:nvPr/>
          </p:nvSpPr>
          <p:spPr>
            <a:xfrm flipV="1">
              <a:off x="2227569" y="658435"/>
              <a:ext cx="1" cy="184298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88" name="Line"/>
            <p:cNvSpPr/>
            <p:nvPr/>
          </p:nvSpPr>
          <p:spPr>
            <a:xfrm flipH="1" flipV="1">
              <a:off x="2154613" y="2432320"/>
              <a:ext cx="2279683" cy="1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89" name="Line"/>
            <p:cNvSpPr/>
            <p:nvPr/>
          </p:nvSpPr>
          <p:spPr>
            <a:xfrm flipH="1" flipV="1">
              <a:off x="99215" y="727534"/>
              <a:ext cx="2201311" cy="1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90" name="Line"/>
            <p:cNvSpPr/>
            <p:nvPr/>
          </p:nvSpPr>
          <p:spPr>
            <a:xfrm flipH="1" flipV="1">
              <a:off x="11405" y="727534"/>
              <a:ext cx="324114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91" name="Line"/>
            <p:cNvSpPr/>
            <p:nvPr/>
          </p:nvSpPr>
          <p:spPr>
            <a:xfrm flipH="1" flipV="1">
              <a:off x="1652446" y="2432320"/>
              <a:ext cx="27571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09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375553" y="516913"/>
              <a:ext cx="638756" cy="387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25940" y="0"/>
              <a:ext cx="296566" cy="387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4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020177" y="1703538"/>
              <a:ext cx="593131" cy="262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38035" y="2151360"/>
              <a:ext cx="911198" cy="377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96" name="Line"/>
            <p:cNvSpPr/>
            <p:nvPr/>
          </p:nvSpPr>
          <p:spPr>
            <a:xfrm flipH="1">
              <a:off x="4127935" y="727534"/>
              <a:ext cx="29656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097" name="Line"/>
            <p:cNvSpPr/>
            <p:nvPr/>
          </p:nvSpPr>
          <p:spPr>
            <a:xfrm flipH="1">
              <a:off x="-1" y="2432320"/>
              <a:ext cx="91119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099" name="friction cone"/>
          <p:cNvSpPr txBox="1"/>
          <p:nvPr/>
        </p:nvSpPr>
        <p:spPr>
          <a:xfrm>
            <a:off x="8344273" y="7894174"/>
            <a:ext cx="313053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friction cone</a:t>
            </a:r>
          </a:p>
        </p:txBody>
      </p:sp>
      <p:pic>
        <p:nvPicPr>
          <p:cNvPr id="410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68156" y="3603955"/>
            <a:ext cx="2540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101" name="coefficient of friction"/>
          <p:cNvSpPr txBox="1"/>
          <p:nvPr/>
        </p:nvSpPr>
        <p:spPr>
          <a:xfrm>
            <a:off x="2578473" y="3422649"/>
            <a:ext cx="313053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coefficient of friction</a:t>
            </a:r>
          </a:p>
        </p:txBody>
      </p:sp>
      <p:sp>
        <p:nvSpPr>
          <p:cNvPr id="4102" name="Static"/>
          <p:cNvSpPr txBox="1"/>
          <p:nvPr/>
        </p:nvSpPr>
        <p:spPr>
          <a:xfrm>
            <a:off x="508000" y="3987800"/>
            <a:ext cx="558456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Static</a:t>
            </a:r>
          </a:p>
        </p:txBody>
      </p:sp>
      <p:pic>
        <p:nvPicPr>
          <p:cNvPr id="4103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080345" y="4357690"/>
            <a:ext cx="24130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104" name="Sliding"/>
          <p:cNvSpPr txBox="1"/>
          <p:nvPr/>
        </p:nvSpPr>
        <p:spPr>
          <a:xfrm>
            <a:off x="508000" y="5003800"/>
            <a:ext cx="5584561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Sliding</a:t>
            </a:r>
          </a:p>
        </p:txBody>
      </p:sp>
      <p:pic>
        <p:nvPicPr>
          <p:cNvPr id="4105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997795" y="5441950"/>
            <a:ext cx="2578101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igid Body Frictional Colli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Frictional Collision</a:t>
            </a:r>
          </a:p>
        </p:txBody>
      </p:sp>
      <p:sp>
        <p:nvSpPr>
          <p:cNvPr id="4109" name="Assume sticking (+2 equations)"/>
          <p:cNvSpPr txBox="1"/>
          <p:nvPr>
            <p:ph type="body" sz="quarter" idx="1"/>
          </p:nvPr>
        </p:nvSpPr>
        <p:spPr>
          <a:xfrm>
            <a:off x="508000" y="5663604"/>
            <a:ext cx="8325379" cy="983325"/>
          </a:xfrm>
          <a:prstGeom prst="rect">
            <a:avLst/>
          </a:prstGeom>
        </p:spPr>
        <p:txBody>
          <a:bodyPr/>
          <a:lstStyle/>
          <a:p>
            <a:pPr/>
            <a:r>
              <a:t>Assume sticking (+2 equations)</a:t>
            </a:r>
          </a:p>
        </p:txBody>
      </p:sp>
      <p:grpSp>
        <p:nvGrpSpPr>
          <p:cNvPr id="4134" name="Group"/>
          <p:cNvGrpSpPr/>
          <p:nvPr/>
        </p:nvGrpSpPr>
        <p:grpSpPr>
          <a:xfrm>
            <a:off x="6175629" y="2324099"/>
            <a:ext cx="6267082" cy="4686962"/>
            <a:chOff x="0" y="0"/>
            <a:chExt cx="6267080" cy="4686960"/>
          </a:xfrm>
        </p:grpSpPr>
        <p:sp>
          <p:nvSpPr>
            <p:cNvPr id="4110" name="Line"/>
            <p:cNvSpPr/>
            <p:nvPr/>
          </p:nvSpPr>
          <p:spPr>
            <a:xfrm>
              <a:off x="4076359" y="1900809"/>
              <a:ext cx="1052336" cy="18059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11" name="Line"/>
            <p:cNvSpPr/>
            <p:nvPr/>
          </p:nvSpPr>
          <p:spPr>
            <a:xfrm>
              <a:off x="4683100" y="2946805"/>
              <a:ext cx="445595" cy="75991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12" name="Line"/>
            <p:cNvSpPr/>
            <p:nvPr/>
          </p:nvSpPr>
          <p:spPr>
            <a:xfrm>
              <a:off x="171467" y="644916"/>
              <a:ext cx="3058922" cy="8297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13" name="Line"/>
            <p:cNvSpPr/>
            <p:nvPr/>
          </p:nvSpPr>
          <p:spPr>
            <a:xfrm flipH="1" flipV="1">
              <a:off x="873820" y="812183"/>
              <a:ext cx="1203751" cy="34272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14" name="Line"/>
            <p:cNvSpPr/>
            <p:nvPr/>
          </p:nvSpPr>
          <p:spPr>
            <a:xfrm flipH="1" flipV="1">
              <a:off x="4396728" y="596058"/>
              <a:ext cx="765643" cy="4367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15" name="Shape"/>
            <p:cNvSpPr/>
            <p:nvPr/>
          </p:nvSpPr>
          <p:spPr>
            <a:xfrm>
              <a:off x="4887372" y="3460043"/>
              <a:ext cx="1379709" cy="1226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16" name="Shape"/>
            <p:cNvSpPr/>
            <p:nvPr/>
          </p:nvSpPr>
          <p:spPr>
            <a:xfrm rot="7197070">
              <a:off x="3548500" y="1519745"/>
              <a:ext cx="1379709" cy="1226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63" h="16734" fill="norm" stroke="1" extrusionOk="0">
                  <a:moveTo>
                    <a:pt x="6098" y="1142"/>
                  </a:moveTo>
                  <a:cubicBezTo>
                    <a:pt x="7359" y="2688"/>
                    <a:pt x="6323" y="5685"/>
                    <a:pt x="8320" y="6579"/>
                  </a:cubicBezTo>
                  <a:cubicBezTo>
                    <a:pt x="11169" y="7853"/>
                    <a:pt x="12271" y="2678"/>
                    <a:pt x="14882" y="2995"/>
                  </a:cubicBezTo>
                  <a:cubicBezTo>
                    <a:pt x="17103" y="3264"/>
                    <a:pt x="17496" y="6282"/>
                    <a:pt x="16651" y="9006"/>
                  </a:cubicBezTo>
                  <a:cubicBezTo>
                    <a:pt x="15709" y="12043"/>
                    <a:pt x="14322" y="15130"/>
                    <a:pt x="11488" y="16289"/>
                  </a:cubicBezTo>
                  <a:cubicBezTo>
                    <a:pt x="9165" y="17239"/>
                    <a:pt x="6622" y="16528"/>
                    <a:pt x="4331" y="15476"/>
                  </a:cubicBezTo>
                  <a:cubicBezTo>
                    <a:pt x="-4104" y="11602"/>
                    <a:pt x="1608" y="-4361"/>
                    <a:pt x="6098" y="1142"/>
                  </a:cubicBezTo>
                  <a:close/>
                </a:path>
              </a:pathLst>
            </a:custGeom>
            <a:solidFill>
              <a:srgbClr val="00A2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17" name="Line"/>
            <p:cNvSpPr/>
            <p:nvPr/>
          </p:nvSpPr>
          <p:spPr>
            <a:xfrm flipV="1">
              <a:off x="2954213" y="476408"/>
              <a:ext cx="1500676" cy="2629856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18" name="Shape"/>
            <p:cNvSpPr/>
            <p:nvPr/>
          </p:nvSpPr>
          <p:spPr>
            <a:xfrm>
              <a:off x="-1" y="-1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19" name="Shape"/>
            <p:cNvSpPr/>
            <p:nvPr/>
          </p:nvSpPr>
          <p:spPr>
            <a:xfrm rot="17591732">
              <a:off x="2583673" y="744027"/>
              <a:ext cx="1021021" cy="136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1" h="20760" fill="norm" stroke="1" extrusionOk="0">
                  <a:moveTo>
                    <a:pt x="3374" y="10305"/>
                  </a:moveTo>
                  <a:cubicBezTo>
                    <a:pt x="4656" y="7394"/>
                    <a:pt x="3489" y="3911"/>
                    <a:pt x="6476" y="1615"/>
                  </a:cubicBezTo>
                  <a:cubicBezTo>
                    <a:pt x="9418" y="-645"/>
                    <a:pt x="14523" y="-488"/>
                    <a:pt x="17567" y="1801"/>
                  </a:cubicBezTo>
                  <a:cubicBezTo>
                    <a:pt x="19736" y="3431"/>
                    <a:pt x="20271" y="5739"/>
                    <a:pt x="20250" y="7977"/>
                  </a:cubicBezTo>
                  <a:cubicBezTo>
                    <a:pt x="20191" y="14089"/>
                    <a:pt x="15737" y="20026"/>
                    <a:pt x="7630" y="20712"/>
                  </a:cubicBezTo>
                  <a:cubicBezTo>
                    <a:pt x="4758" y="20955"/>
                    <a:pt x="1775" y="20269"/>
                    <a:pt x="543" y="18485"/>
                  </a:cubicBezTo>
                  <a:cubicBezTo>
                    <a:pt x="-1329" y="15773"/>
                    <a:pt x="2136" y="13116"/>
                    <a:pt x="3374" y="10305"/>
                  </a:cubicBezTo>
                  <a:close/>
                </a:path>
              </a:pathLst>
            </a:custGeom>
            <a:solidFill>
              <a:srgbClr val="61D83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20" name="Circle"/>
            <p:cNvSpPr/>
            <p:nvPr/>
          </p:nvSpPr>
          <p:spPr>
            <a:xfrm rot="17591732">
              <a:off x="3124825" y="1368722"/>
              <a:ext cx="84846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21" name="Circle"/>
            <p:cNvSpPr/>
            <p:nvPr/>
          </p:nvSpPr>
          <p:spPr>
            <a:xfrm>
              <a:off x="3559386" y="1776226"/>
              <a:ext cx="195753" cy="195753"/>
            </a:xfrm>
            <a:prstGeom prst="ellipse">
              <a:avLst/>
            </a:pr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22" name="Line"/>
            <p:cNvSpPr/>
            <p:nvPr/>
          </p:nvSpPr>
          <p:spPr>
            <a:xfrm>
              <a:off x="3173140" y="1423788"/>
              <a:ext cx="494143" cy="4610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23" name="Line"/>
            <p:cNvSpPr/>
            <p:nvPr/>
          </p:nvSpPr>
          <p:spPr>
            <a:xfrm flipH="1" flipV="1">
              <a:off x="3667283" y="1884823"/>
              <a:ext cx="483763" cy="662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24" name="Circle"/>
            <p:cNvSpPr/>
            <p:nvPr/>
          </p:nvSpPr>
          <p:spPr>
            <a:xfrm rot="17591732">
              <a:off x="4110367" y="1914372"/>
              <a:ext cx="84845" cy="8484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125" name="Circle"/>
            <p:cNvSpPr/>
            <p:nvPr/>
          </p:nvSpPr>
          <p:spPr>
            <a:xfrm rot="17591732">
              <a:off x="5424672" y="4193291"/>
              <a:ext cx="84845" cy="8484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12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796352" y="624252"/>
              <a:ext cx="158628" cy="128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14978" y="2022699"/>
              <a:ext cx="188842" cy="1888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97122" y="1094931"/>
              <a:ext cx="355022" cy="19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11456" y="1807900"/>
              <a:ext cx="355022" cy="196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91133" y="1904366"/>
              <a:ext cx="211503" cy="173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31" name="Line"/>
            <p:cNvSpPr/>
            <p:nvPr/>
          </p:nvSpPr>
          <p:spPr>
            <a:xfrm flipV="1">
              <a:off x="3060876" y="1642732"/>
              <a:ext cx="288621" cy="2886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13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578769" y="2772193"/>
              <a:ext cx="219057" cy="173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33" name="Line"/>
            <p:cNvSpPr/>
            <p:nvPr/>
          </p:nvSpPr>
          <p:spPr>
            <a:xfrm flipV="1">
              <a:off x="3718455" y="1971917"/>
              <a:ext cx="254911" cy="7980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135" name="If not admissible, assume sliding (-2 unknowns)"/>
          <p:cNvSpPr txBox="1"/>
          <p:nvPr/>
        </p:nvSpPr>
        <p:spPr>
          <a:xfrm>
            <a:off x="508000" y="7315860"/>
            <a:ext cx="10899246" cy="1240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If not admissible, assume sliding (-2 unknowns)</a:t>
            </a:r>
          </a:p>
        </p:txBody>
      </p:sp>
      <p:sp>
        <p:nvSpPr>
          <p:cNvPr id="4136" name="Example [Guendelman et al. 2003]"/>
          <p:cNvSpPr txBox="1"/>
          <p:nvPr/>
        </p:nvSpPr>
        <p:spPr>
          <a:xfrm>
            <a:off x="520700" y="2374900"/>
            <a:ext cx="5523574" cy="2129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Example [Guendelman et al. 2003]</a:t>
            </a:r>
          </a:p>
        </p:txBody>
      </p:sp>
      <p:sp>
        <p:nvSpPr>
          <p:cNvPr id="4137" name="Elastic in normal direction"/>
          <p:cNvSpPr txBox="1"/>
          <p:nvPr/>
        </p:nvSpPr>
        <p:spPr>
          <a:xfrm>
            <a:off x="508000" y="4090160"/>
            <a:ext cx="6957351" cy="1063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/>
            <a:r>
              <a:t>Elastic in normal direction</a:t>
            </a:r>
          </a:p>
        </p:txBody>
      </p:sp>
      <p:pic>
        <p:nvPicPr>
          <p:cNvPr id="413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55274" y="5152264"/>
            <a:ext cx="72136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426824" y="6784544"/>
            <a:ext cx="52705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184789" y="8602728"/>
            <a:ext cx="2971801" cy="41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2" name="Thanks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Thanks!</a:t>
            </a:r>
          </a:p>
        </p:txBody>
      </p:sp>
      <p:sp>
        <p:nvSpPr>
          <p:cNvPr id="4143" name="For notes, slides, and source code visit:…"/>
          <p:cNvSpPr txBox="1"/>
          <p:nvPr/>
        </p:nvSpPr>
        <p:spPr>
          <a:xfrm>
            <a:off x="508000" y="5765800"/>
            <a:ext cx="119888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defRPr sz="40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For notes, slides, and source code visit: </a:t>
            </a:r>
          </a:p>
          <a:p>
            <a:pPr>
              <a:lnSpc>
                <a:spcPct val="90000"/>
              </a:lnSpc>
              <a:spcBef>
                <a:spcPts val="1600"/>
              </a:spcBef>
              <a:defRPr sz="40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t>https://cal.cs.umbc.edu/Courses/PhysicsBasedAnimation</a:t>
            </a:r>
          </a:p>
        </p:txBody>
      </p:sp>
      <p:sp>
        <p:nvSpPr>
          <p:cNvPr id="4144" name="adamb@umbc.edu                              shinar@cs.ucr.edu"/>
          <p:cNvSpPr txBox="1"/>
          <p:nvPr/>
        </p:nvSpPr>
        <p:spPr>
          <a:xfrm>
            <a:off x="508000" y="7264400"/>
            <a:ext cx="119888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lvl="3">
              <a:lnSpc>
                <a:spcPct val="90000"/>
              </a:lnSpc>
              <a:spcBef>
                <a:spcPts val="1600"/>
              </a:spcBef>
              <a:defRPr sz="40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 u="sng">
                <a:hlinkClick r:id="rId2" invalidUrl="" action="" tgtFrame="" tooltip="" history="1" highlightClick="0" endSnd="0"/>
              </a:rPr>
              <a:t>adamb@umbc.edu</a:t>
            </a:r>
            <a:r>
              <a:t>                              </a:t>
            </a:r>
            <a:r>
              <a:rPr u="sng">
                <a:hlinkClick r:id="rId3" invalidUrl="" action="" tgtFrame="" tooltip="" history="1" highlightClick="0" endSnd="0"/>
              </a:rPr>
              <a:t>shinar@cs.ucr.edu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" descr="Image"/>
          <p:cNvPicPr>
            <a:picLocks noChangeAspect="0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302" name="Newtonian Mechan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Newtonian Mechanics</a:t>
            </a:r>
          </a:p>
        </p:txBody>
      </p:sp>
      <p:sp>
        <p:nvSpPr>
          <p:cNvPr id="303" name="Published in Principia, 1687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Published in </a:t>
            </a:r>
            <a:r>
              <a:rPr i="1"/>
              <a:t>Principia, </a:t>
            </a:r>
            <a:r>
              <a:t>1687</a:t>
            </a:r>
          </a:p>
          <a:p>
            <a:pPr/>
            <a:r>
              <a:t>Includes three laws of motion:</a:t>
            </a:r>
          </a:p>
          <a:p>
            <a:pPr lvl="1"/>
            <a:r>
              <a:t>inertia</a:t>
            </a:r>
          </a:p>
          <a:p>
            <a:pPr lvl="1"/>
            <a:r>
              <a:t>f = ma</a:t>
            </a:r>
          </a:p>
          <a:p>
            <a:pPr lvl="1"/>
            <a:r>
              <a:t>action/reaction</a:t>
            </a:r>
          </a:p>
          <a:p>
            <a:pPr/>
            <a:r>
              <a:t>Idealized particle or point mass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Newton’s First La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First Law</a:t>
            </a:r>
          </a:p>
        </p:txBody>
      </p:sp>
      <p:sp>
        <p:nvSpPr>
          <p:cNvPr id="308" name="A body persists at rest or in uniform motion in a straight line unless acted upon by a force…"/>
          <p:cNvSpPr txBox="1"/>
          <p:nvPr>
            <p:ph type="body" idx="1"/>
          </p:nvPr>
        </p:nvSpPr>
        <p:spPr>
          <a:xfrm>
            <a:off x="1389953" y="2330450"/>
            <a:ext cx="10224894" cy="63500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i="1"/>
            </a:pPr>
            <a:r>
              <a:t>A body persists at rest or in uniform motion in a straight line unless acted upon by a force</a:t>
            </a:r>
          </a:p>
          <a:p>
            <a:pPr marL="0" indent="0">
              <a:buClrTx/>
              <a:buSzTx/>
              <a:buFontTx/>
              <a:buNone/>
              <a:defRPr i="1"/>
            </a:pPr>
          </a:p>
          <a:p>
            <a:pPr/>
            <a:r>
              <a:t>Law of Inertia</a:t>
            </a:r>
          </a:p>
          <a:p>
            <a:pPr lvl="1"/>
            <a:r>
              <a:t>Defines an inertial frame of reference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he rate of change of momentum of a body is directly proportional to the force applied to the body…"/>
          <p:cNvSpPr txBox="1"/>
          <p:nvPr>
            <p:ph type="body" idx="1"/>
          </p:nvPr>
        </p:nvSpPr>
        <p:spPr>
          <a:xfrm>
            <a:off x="1389953" y="2330450"/>
            <a:ext cx="10224894" cy="635000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i="1"/>
            </a:pPr>
            <a:r>
              <a:t>The rate of change of momentum of a body is directly proportional to the force applied to the body</a:t>
            </a:r>
          </a:p>
          <a:p>
            <a:pPr marL="0" indent="0" algn="ctr">
              <a:buClrTx/>
              <a:buSzTx/>
              <a:buFontTx/>
              <a:buNone/>
              <a:defRPr i="1"/>
            </a:pPr>
          </a:p>
          <a:p>
            <a:pPr marL="0" indent="0">
              <a:buClrTx/>
              <a:buSzTx/>
              <a:buFontTx/>
              <a:buNone/>
              <a:defRPr i="1"/>
            </a:pPr>
          </a:p>
          <a:p>
            <a:pPr/>
            <a:r>
              <a:t>The basis for evolving a system of interacting particles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3747" y="5243503"/>
            <a:ext cx="42164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et’s jump right in and consider the problem of…"/>
          <p:cNvSpPr txBox="1"/>
          <p:nvPr>
            <p:ph type="body" idx="14"/>
          </p:nvPr>
        </p:nvSpPr>
        <p:spPr>
          <a:xfrm>
            <a:off x="1270000" y="3949700"/>
            <a:ext cx="10464800" cy="1320801"/>
          </a:xfrm>
          <a:prstGeom prst="rect">
            <a:avLst/>
          </a:prstGeom>
        </p:spPr>
        <p:txBody>
          <a:bodyPr/>
          <a:lstStyle/>
          <a:p>
            <a:pPr/>
            <a:r>
              <a:t>Let’s jump right in and consider the problem of</a:t>
            </a:r>
          </a:p>
          <a:p>
            <a:pPr/>
            <a:r>
              <a:t>tracing a particle through a velocity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`"/>
          <p:cNvSpPr/>
          <p:nvPr/>
        </p:nvSpPr>
        <p:spPr>
          <a:xfrm rot="12756768">
            <a:off x="7855340" y="37890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317" name="Circle"/>
          <p:cNvSpPr/>
          <p:nvPr/>
        </p:nvSpPr>
        <p:spPr>
          <a:xfrm>
            <a:off x="7770863" y="30162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  <a:alpha val="321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8" name="Line"/>
          <p:cNvSpPr/>
          <p:nvPr/>
        </p:nvSpPr>
        <p:spPr>
          <a:xfrm flipH="1" flipV="1">
            <a:off x="9020166" y="4024094"/>
            <a:ext cx="1013675" cy="817295"/>
          </a:xfrm>
          <a:prstGeom prst="line">
            <a:avLst/>
          </a:prstGeom>
          <a:ln w="762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19" name="Line"/>
          <p:cNvSpPr/>
          <p:nvPr/>
        </p:nvSpPr>
        <p:spPr>
          <a:xfrm flipV="1">
            <a:off x="10089153" y="3666891"/>
            <a:ext cx="1518527" cy="1056069"/>
          </a:xfrm>
          <a:prstGeom prst="line">
            <a:avLst/>
          </a:prstGeom>
          <a:ln w="762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20" name="Line"/>
          <p:cNvSpPr/>
          <p:nvPr/>
        </p:nvSpPr>
        <p:spPr>
          <a:xfrm>
            <a:off x="10033839" y="4854088"/>
            <a:ext cx="1" cy="1824074"/>
          </a:xfrm>
          <a:prstGeom prst="line">
            <a:avLst/>
          </a:prstGeom>
          <a:ln w="762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21" name="Circle"/>
          <p:cNvSpPr/>
          <p:nvPr/>
        </p:nvSpPr>
        <p:spPr>
          <a:xfrm>
            <a:off x="9739363" y="4464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2407" y="5531175"/>
            <a:ext cx="330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38755" y="3681919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87471" y="7667090"/>
            <a:ext cx="3403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2774" y="4845530"/>
            <a:ext cx="3987801" cy="1612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leads to a system of ODEs"/>
          <p:cNvSpPr txBox="1"/>
          <p:nvPr/>
        </p:nvSpPr>
        <p:spPr>
          <a:xfrm>
            <a:off x="705402" y="3398054"/>
            <a:ext cx="488652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lvl1pPr>
          </a:lstStyle>
          <a:p>
            <a:pPr/>
            <a:r>
              <a:t>leads to a system of ODEs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2074" y="7478595"/>
            <a:ext cx="50292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144022" y="4555326"/>
            <a:ext cx="30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`"/>
          <p:cNvSpPr/>
          <p:nvPr/>
        </p:nvSpPr>
        <p:spPr>
          <a:xfrm rot="12756768">
            <a:off x="7855340" y="3789019"/>
            <a:ext cx="2387449" cy="5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334" name="Circle"/>
          <p:cNvSpPr/>
          <p:nvPr/>
        </p:nvSpPr>
        <p:spPr>
          <a:xfrm>
            <a:off x="7770863" y="30162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  <a:alpha val="3216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35" name="Newton’s Second Law (f = ma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Newton’s Second Law (f = ma)</a:t>
            </a:r>
          </a:p>
        </p:txBody>
      </p:sp>
      <p:sp>
        <p:nvSpPr>
          <p:cNvPr id="336" name="To model a system of particles,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model a system of particles,</a:t>
            </a:r>
          </a:p>
          <a:p>
            <a:pPr lvl="1"/>
            <a:r>
              <a:t>characterize all the forces on each particle</a:t>
            </a:r>
          </a:p>
          <a:p>
            <a:pPr lvl="1"/>
            <a:r>
              <a:t>Start with some initial conditions and apply f = ma to evolve in time</a:t>
            </a:r>
          </a:p>
        </p:txBody>
      </p:sp>
      <p:sp>
        <p:nvSpPr>
          <p:cNvPr id="337" name="Line"/>
          <p:cNvSpPr/>
          <p:nvPr/>
        </p:nvSpPr>
        <p:spPr>
          <a:xfrm flipH="1" flipV="1">
            <a:off x="9020166" y="4024094"/>
            <a:ext cx="1013675" cy="817295"/>
          </a:xfrm>
          <a:prstGeom prst="line">
            <a:avLst/>
          </a:prstGeom>
          <a:ln w="762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38" name="Line"/>
          <p:cNvSpPr/>
          <p:nvPr/>
        </p:nvSpPr>
        <p:spPr>
          <a:xfrm flipV="1">
            <a:off x="10089153" y="3666891"/>
            <a:ext cx="1518527" cy="1056069"/>
          </a:xfrm>
          <a:prstGeom prst="line">
            <a:avLst/>
          </a:prstGeom>
          <a:ln w="762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39" name="Line"/>
          <p:cNvSpPr/>
          <p:nvPr/>
        </p:nvSpPr>
        <p:spPr>
          <a:xfrm>
            <a:off x="10033839" y="4854088"/>
            <a:ext cx="1" cy="1824074"/>
          </a:xfrm>
          <a:prstGeom prst="line">
            <a:avLst/>
          </a:prstGeom>
          <a:ln w="762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0" name="Circle"/>
          <p:cNvSpPr/>
          <p:nvPr/>
        </p:nvSpPr>
        <p:spPr>
          <a:xfrm>
            <a:off x="9739363" y="44640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2407" y="5531175"/>
            <a:ext cx="330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38755" y="3681919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7471" y="7667090"/>
            <a:ext cx="34036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44022" y="4555326"/>
            <a:ext cx="30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Line"/>
          <p:cNvSpPr/>
          <p:nvPr/>
        </p:nvSpPr>
        <p:spPr>
          <a:xfrm flipH="1" flipV="1">
            <a:off x="7806504" y="2516383"/>
            <a:ext cx="270864" cy="769131"/>
          </a:xfrm>
          <a:prstGeom prst="line">
            <a:avLst/>
          </a:prstGeom>
          <a:ln w="762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6" name="Line"/>
          <p:cNvSpPr/>
          <p:nvPr/>
        </p:nvSpPr>
        <p:spPr>
          <a:xfrm>
            <a:off x="8078039" y="3368188"/>
            <a:ext cx="1" cy="1824074"/>
          </a:xfrm>
          <a:prstGeom prst="line">
            <a:avLst/>
          </a:prstGeom>
          <a:ln w="762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7" name="Line"/>
          <p:cNvSpPr/>
          <p:nvPr/>
        </p:nvSpPr>
        <p:spPr>
          <a:xfrm flipH="1" flipV="1">
            <a:off x="7978766" y="3173194"/>
            <a:ext cx="1013675" cy="817295"/>
          </a:xfrm>
          <a:prstGeom prst="line">
            <a:avLst/>
          </a:prstGeom>
          <a:ln w="76200">
            <a:solidFill>
              <a:srgbClr val="41414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48" name="Circle"/>
          <p:cNvSpPr/>
          <p:nvPr/>
        </p:nvSpPr>
        <p:spPr>
          <a:xfrm>
            <a:off x="7770863" y="3016250"/>
            <a:ext cx="588955" cy="588954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For every action, there is an equal and opposite reaction…"/>
          <p:cNvSpPr txBox="1"/>
          <p:nvPr/>
        </p:nvSpPr>
        <p:spPr>
          <a:xfrm>
            <a:off x="1389953" y="2330450"/>
            <a:ext cx="10224894" cy="41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spcBef>
                <a:spcPts val="1800"/>
              </a:spcBef>
              <a:defRPr i="1" sz="3000"/>
            </a:pPr>
            <a:r>
              <a:t>For every action, there is an equal and opposite reaction</a:t>
            </a:r>
          </a:p>
          <a:p>
            <a:pPr>
              <a:spcBef>
                <a:spcPts val="1800"/>
              </a:spcBef>
              <a:defRPr i="1" sz="3000"/>
            </a:pP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If body 1 applies force </a:t>
            </a:r>
            <a:r>
              <a:rPr b="1"/>
              <a:t>f</a:t>
            </a:r>
            <a:r>
              <a:t> to body 2, then body 2 applies force </a:t>
            </a:r>
            <a:r>
              <a:rPr b="1"/>
              <a:t>-f</a:t>
            </a:r>
            <a:r>
              <a:t> to body 1</a:t>
            </a:r>
          </a:p>
        </p:txBody>
      </p:sp>
      <p:sp>
        <p:nvSpPr>
          <p:cNvPr id="351" name="Newton’s Third Law (Action/Reac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Newton’s Third Law (Action/Reaction)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Example: Two particles connected by a spring force, equal/opposite pair of forces"/>
          <p:cNvSpPr txBox="1"/>
          <p:nvPr>
            <p:ph type="body" sz="quarter" idx="1"/>
          </p:nvPr>
        </p:nvSpPr>
        <p:spPr>
          <a:xfrm>
            <a:off x="1413933" y="5536354"/>
            <a:ext cx="5816601" cy="3538142"/>
          </a:xfrm>
          <a:prstGeom prst="rect">
            <a:avLst/>
          </a:prstGeom>
        </p:spPr>
        <p:txBody>
          <a:bodyPr/>
          <a:lstStyle/>
          <a:p>
            <a:pPr/>
            <a:r>
              <a:t>Example: Two particles connected by a spring force, equal/opposite pair of forces</a:t>
            </a:r>
          </a:p>
        </p:txBody>
      </p:sp>
      <p:grpSp>
        <p:nvGrpSpPr>
          <p:cNvPr id="359" name="Group"/>
          <p:cNvGrpSpPr/>
          <p:nvPr/>
        </p:nvGrpSpPr>
        <p:grpSpPr>
          <a:xfrm>
            <a:off x="8314006" y="6193914"/>
            <a:ext cx="2599787" cy="2223021"/>
            <a:chOff x="0" y="0"/>
            <a:chExt cx="2599786" cy="2223019"/>
          </a:xfrm>
        </p:grpSpPr>
        <p:sp>
          <p:nvSpPr>
            <p:cNvPr id="354" name="`"/>
            <p:cNvSpPr/>
            <p:nvPr/>
          </p:nvSpPr>
          <p:spPr>
            <a:xfrm rot="12756768">
              <a:off x="84477" y="772769"/>
              <a:ext cx="2387449" cy="576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355" name="Circle"/>
            <p:cNvSpPr/>
            <p:nvPr/>
          </p:nvSpPr>
          <p:spPr>
            <a:xfrm>
              <a:off x="2010833" y="1634066"/>
              <a:ext cx="588954" cy="5889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56" name="Circle"/>
            <p:cNvSpPr/>
            <p:nvPr/>
          </p:nvSpPr>
          <p:spPr>
            <a:xfrm>
              <a:off x="0" y="0"/>
              <a:ext cx="588954" cy="588954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57" name="Line"/>
            <p:cNvSpPr/>
            <p:nvPr/>
          </p:nvSpPr>
          <p:spPr>
            <a:xfrm flipH="1" flipV="1">
              <a:off x="266098" y="275477"/>
              <a:ext cx="1013675" cy="81729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358" name="Line"/>
            <p:cNvSpPr/>
            <p:nvPr/>
          </p:nvSpPr>
          <p:spPr>
            <a:xfrm flipH="1" flipV="1">
              <a:off x="1307498" y="1126377"/>
              <a:ext cx="1013675" cy="81729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360" name="Newton’s Third Law (Action/Reac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Newton’s Third Law (Action/Reaction)</a:t>
            </a:r>
          </a:p>
        </p:txBody>
      </p:sp>
      <p:sp>
        <p:nvSpPr>
          <p:cNvPr id="361" name="For every action, there is an equal and opposite reaction…"/>
          <p:cNvSpPr txBox="1"/>
          <p:nvPr/>
        </p:nvSpPr>
        <p:spPr>
          <a:xfrm>
            <a:off x="1389953" y="2330450"/>
            <a:ext cx="10224894" cy="41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spcBef>
                <a:spcPts val="1800"/>
              </a:spcBef>
              <a:defRPr i="1" sz="3000"/>
            </a:pPr>
            <a:r>
              <a:t>For every action, there is an equal and opposite reaction</a:t>
            </a:r>
          </a:p>
          <a:p>
            <a:pPr>
              <a:spcBef>
                <a:spcPts val="1800"/>
              </a:spcBef>
              <a:defRPr i="1" sz="3000"/>
            </a:pP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If body 1 applies force </a:t>
            </a:r>
            <a:r>
              <a:rPr b="1"/>
              <a:t>f</a:t>
            </a:r>
            <a:r>
              <a:t> to body 2, then body 2 applies force </a:t>
            </a:r>
            <a:r>
              <a:rPr b="1"/>
              <a:t>-f</a:t>
            </a:r>
            <a:r>
              <a:t> to body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Example: In the collision of two particles, equal/opposite pair of forces prevents interpenetration"/>
          <p:cNvSpPr txBox="1"/>
          <p:nvPr>
            <p:ph type="body" sz="quarter" idx="1"/>
          </p:nvPr>
        </p:nvSpPr>
        <p:spPr>
          <a:xfrm>
            <a:off x="1384300" y="5644720"/>
            <a:ext cx="5816600" cy="3290161"/>
          </a:xfrm>
          <a:prstGeom prst="rect">
            <a:avLst/>
          </a:prstGeom>
        </p:spPr>
        <p:txBody>
          <a:bodyPr/>
          <a:lstStyle/>
          <a:p>
            <a:pPr/>
            <a:r>
              <a:t>Example: In the collision of two particles, equal/opposite pair of forces prevents interpenetration</a:t>
            </a:r>
          </a:p>
        </p:txBody>
      </p:sp>
      <p:sp>
        <p:nvSpPr>
          <p:cNvPr id="364" name="Circle"/>
          <p:cNvSpPr/>
          <p:nvPr/>
        </p:nvSpPr>
        <p:spPr>
          <a:xfrm>
            <a:off x="9028967" y="6988973"/>
            <a:ext cx="588954" cy="5889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65" name="Circle"/>
          <p:cNvSpPr/>
          <p:nvPr/>
        </p:nvSpPr>
        <p:spPr>
          <a:xfrm>
            <a:off x="9613000" y="7001673"/>
            <a:ext cx="588954" cy="5889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66" name="Line"/>
          <p:cNvSpPr/>
          <p:nvPr/>
        </p:nvSpPr>
        <p:spPr>
          <a:xfrm>
            <a:off x="9869088" y="7317142"/>
            <a:ext cx="1728833" cy="38693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67" name="Line"/>
          <p:cNvSpPr/>
          <p:nvPr/>
        </p:nvSpPr>
        <p:spPr>
          <a:xfrm>
            <a:off x="7629878" y="7276630"/>
            <a:ext cx="1728834" cy="38693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68" name="Newton’s Third Law (Action/Reac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Newton’s Third Law (Action/Reaction)</a:t>
            </a:r>
          </a:p>
        </p:txBody>
      </p:sp>
      <p:sp>
        <p:nvSpPr>
          <p:cNvPr id="369" name="For every action, there is an equal and opposite reaction…"/>
          <p:cNvSpPr txBox="1"/>
          <p:nvPr/>
        </p:nvSpPr>
        <p:spPr>
          <a:xfrm>
            <a:off x="1389953" y="2330450"/>
            <a:ext cx="10224894" cy="41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spcBef>
                <a:spcPts val="1800"/>
              </a:spcBef>
              <a:defRPr i="1" sz="3000"/>
            </a:pPr>
            <a:r>
              <a:t>For every action, there is an equal and opposite reaction</a:t>
            </a:r>
          </a:p>
          <a:p>
            <a:pPr>
              <a:spcBef>
                <a:spcPts val="1800"/>
              </a:spcBef>
              <a:defRPr i="1" sz="3000"/>
            </a:pP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If body 1 applies force </a:t>
            </a:r>
            <a:r>
              <a:rPr b="1"/>
              <a:t>f</a:t>
            </a:r>
            <a:r>
              <a:t> to body 2, then body 2 applies force </a:t>
            </a:r>
            <a:r>
              <a:rPr b="1"/>
              <a:t>-f</a:t>
            </a:r>
            <a:r>
              <a:t> to body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xample: Particle resting on a surface, equal/opposite pair of forces prevents interpenetration"/>
          <p:cNvSpPr txBox="1"/>
          <p:nvPr>
            <p:ph type="body" sz="quarter" idx="1"/>
          </p:nvPr>
        </p:nvSpPr>
        <p:spPr>
          <a:xfrm>
            <a:off x="1397000" y="6176433"/>
            <a:ext cx="6063325" cy="2766937"/>
          </a:xfrm>
          <a:prstGeom prst="rect">
            <a:avLst/>
          </a:prstGeom>
        </p:spPr>
        <p:txBody>
          <a:bodyPr/>
          <a:lstStyle/>
          <a:p>
            <a:pPr/>
            <a:r>
              <a:t>Example: Particle resting on a surface, equal/opposite pair of forces prevents interpenetration</a:t>
            </a:r>
          </a:p>
        </p:txBody>
      </p:sp>
      <p:sp>
        <p:nvSpPr>
          <p:cNvPr id="372" name="Newton’s Third Law (Action/Reac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Newton’s Third Law (Action/Reaction)</a:t>
            </a:r>
          </a:p>
        </p:txBody>
      </p:sp>
      <p:sp>
        <p:nvSpPr>
          <p:cNvPr id="373" name="Circle"/>
          <p:cNvSpPr/>
          <p:nvPr/>
        </p:nvSpPr>
        <p:spPr>
          <a:xfrm>
            <a:off x="9065737" y="6522414"/>
            <a:ext cx="588954" cy="5889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74" name="Rectangle"/>
          <p:cNvSpPr/>
          <p:nvPr/>
        </p:nvSpPr>
        <p:spPr>
          <a:xfrm>
            <a:off x="7840198" y="7130861"/>
            <a:ext cx="4089270" cy="12700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75" name="Line"/>
          <p:cNvSpPr/>
          <p:nvPr/>
        </p:nvSpPr>
        <p:spPr>
          <a:xfrm>
            <a:off x="9374522" y="6874040"/>
            <a:ext cx="1" cy="95439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8157" y="7407501"/>
            <a:ext cx="990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For every action, there is an equal and opposite reaction…"/>
          <p:cNvSpPr txBox="1"/>
          <p:nvPr/>
        </p:nvSpPr>
        <p:spPr>
          <a:xfrm>
            <a:off x="1389953" y="2330450"/>
            <a:ext cx="10224894" cy="41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spcBef>
                <a:spcPts val="1800"/>
              </a:spcBef>
              <a:defRPr i="1" sz="3000"/>
            </a:pPr>
            <a:r>
              <a:t>For every action, there is an equal and opposite reaction</a:t>
            </a:r>
          </a:p>
          <a:p>
            <a:pPr>
              <a:spcBef>
                <a:spcPts val="1800"/>
              </a:spcBef>
              <a:defRPr i="1" sz="3000"/>
            </a:pP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If body 1 applies force </a:t>
            </a:r>
            <a:r>
              <a:rPr b="1"/>
              <a:t>f</a:t>
            </a:r>
            <a:r>
              <a:t> to body 2, then body 2 applies force </a:t>
            </a:r>
            <a:r>
              <a:rPr b="1"/>
              <a:t>-f</a:t>
            </a:r>
            <a:r>
              <a:t> to body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Example: Particle resting on a surface, equal/opposite pair of forces prevents interpenetration"/>
          <p:cNvSpPr txBox="1"/>
          <p:nvPr>
            <p:ph type="body" sz="quarter" idx="1"/>
          </p:nvPr>
        </p:nvSpPr>
        <p:spPr>
          <a:xfrm>
            <a:off x="1397000" y="6176433"/>
            <a:ext cx="6063325" cy="2766937"/>
          </a:xfrm>
          <a:prstGeom prst="rect">
            <a:avLst/>
          </a:prstGeom>
        </p:spPr>
        <p:txBody>
          <a:bodyPr/>
          <a:lstStyle/>
          <a:p>
            <a:pPr/>
            <a:r>
              <a:t>Example: Particle resting on a surface, equal/opposite pair of forces prevents interpenetration</a:t>
            </a:r>
          </a:p>
        </p:txBody>
      </p:sp>
      <p:sp>
        <p:nvSpPr>
          <p:cNvPr id="380" name="Newton’s Third Law (Action/Reaction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6300"/>
            </a:lvl1pPr>
          </a:lstStyle>
          <a:p>
            <a:pPr/>
            <a:r>
              <a:t>Newton’s Third Law (Action/Reaction)</a:t>
            </a:r>
          </a:p>
        </p:txBody>
      </p:sp>
      <p:sp>
        <p:nvSpPr>
          <p:cNvPr id="381" name="Circle"/>
          <p:cNvSpPr/>
          <p:nvPr/>
        </p:nvSpPr>
        <p:spPr>
          <a:xfrm>
            <a:off x="9065737" y="6522414"/>
            <a:ext cx="588954" cy="5889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382" name="Rectangle"/>
          <p:cNvSpPr/>
          <p:nvPr/>
        </p:nvSpPr>
        <p:spPr>
          <a:xfrm>
            <a:off x="7840198" y="7130861"/>
            <a:ext cx="4089270" cy="1270001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383" name="Line"/>
          <p:cNvSpPr/>
          <p:nvPr/>
        </p:nvSpPr>
        <p:spPr>
          <a:xfrm>
            <a:off x="9374522" y="6874040"/>
            <a:ext cx="1" cy="95439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8157" y="7407501"/>
            <a:ext cx="990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Line"/>
          <p:cNvSpPr/>
          <p:nvPr/>
        </p:nvSpPr>
        <p:spPr>
          <a:xfrm flipV="1">
            <a:off x="9374522" y="5858040"/>
            <a:ext cx="1" cy="95439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3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9607" y="5961723"/>
            <a:ext cx="6477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For every action, there is an equal and opposite reaction…"/>
          <p:cNvSpPr txBox="1"/>
          <p:nvPr/>
        </p:nvSpPr>
        <p:spPr>
          <a:xfrm>
            <a:off x="1389953" y="2330450"/>
            <a:ext cx="10224894" cy="4122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spcBef>
                <a:spcPts val="1800"/>
              </a:spcBef>
              <a:defRPr i="1" sz="3000"/>
            </a:pPr>
            <a:r>
              <a:t>For every action, there is an equal and opposite reaction</a:t>
            </a:r>
          </a:p>
          <a:p>
            <a:pPr>
              <a:spcBef>
                <a:spcPts val="1800"/>
              </a:spcBef>
              <a:defRPr i="1" sz="3000"/>
            </a:pP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 sz="3000"/>
            </a:pPr>
            <a:r>
              <a:t>If body 1 applies force </a:t>
            </a:r>
            <a:r>
              <a:rPr b="1"/>
              <a:t>f</a:t>
            </a:r>
            <a:r>
              <a:t> to body 2, then body 2 applies force </a:t>
            </a:r>
            <a:r>
              <a:rPr b="1"/>
              <a:t>-f</a:t>
            </a:r>
            <a:r>
              <a:t> to body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Alternative: Variational Mechan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Alternative: Variational Mechanics</a:t>
            </a:r>
          </a:p>
        </p:txBody>
      </p:sp>
      <p:sp>
        <p:nvSpPr>
          <p:cNvPr id="390" name="Newtonian Mechanics is one formulation of classical mechanic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Newtonian Mechanics is one formulation of classical mechanics</a:t>
            </a:r>
          </a:p>
          <a:p>
            <a:pPr lvl="1"/>
            <a:r>
              <a:t>Based on vectors in Cartesian space</a:t>
            </a:r>
          </a:p>
          <a:p>
            <a:pPr/>
            <a:r>
              <a:t>Another set of approaches is called “variational” and is based on a principle of least action</a:t>
            </a:r>
          </a:p>
          <a:p>
            <a:pPr lvl="1"/>
            <a:r>
              <a:t>variational approaches let you use any set of coordinates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onservation Law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onserved Quant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Conserved Quantities</a:t>
            </a:r>
          </a:p>
        </p:txBody>
      </p:sp>
      <p:sp>
        <p:nvSpPr>
          <p:cNvPr id="397" name="Cannot be created or destroyed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Cannot be created or destroyed!</a:t>
            </a:r>
          </a:p>
          <a:p>
            <a:pPr/>
            <a:r>
              <a:t>Includes mass, linear momentum, angular momentum, and 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519" y="744372"/>
            <a:ext cx="12909762" cy="826485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Circle"/>
          <p:cNvSpPr/>
          <p:nvPr/>
        </p:nvSpPr>
        <p:spPr>
          <a:xfrm>
            <a:off x="1651000" y="3930129"/>
            <a:ext cx="438225" cy="438225"/>
          </a:xfrm>
          <a:prstGeom prst="ellipse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69" name="Line"/>
          <p:cNvSpPr/>
          <p:nvPr/>
        </p:nvSpPr>
        <p:spPr>
          <a:xfrm>
            <a:off x="2052191" y="3500813"/>
            <a:ext cx="4430050" cy="4579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7" fill="norm" stroke="1" extrusionOk="0">
                <a:moveTo>
                  <a:pt x="0" y="2520"/>
                </a:moveTo>
                <a:cubicBezTo>
                  <a:pt x="498" y="2093"/>
                  <a:pt x="1034" y="1709"/>
                  <a:pt x="1601" y="1374"/>
                </a:cubicBezTo>
                <a:cubicBezTo>
                  <a:pt x="2313" y="952"/>
                  <a:pt x="3070" y="608"/>
                  <a:pt x="3860" y="348"/>
                </a:cubicBezTo>
                <a:cubicBezTo>
                  <a:pt x="4475" y="189"/>
                  <a:pt x="5103" y="84"/>
                  <a:pt x="5738" y="34"/>
                </a:cubicBezTo>
                <a:cubicBezTo>
                  <a:pt x="6337" y="-13"/>
                  <a:pt x="6939" y="-11"/>
                  <a:pt x="7538" y="41"/>
                </a:cubicBezTo>
                <a:cubicBezTo>
                  <a:pt x="8267" y="165"/>
                  <a:pt x="8987" y="337"/>
                  <a:pt x="9692" y="556"/>
                </a:cubicBezTo>
                <a:cubicBezTo>
                  <a:pt x="10837" y="912"/>
                  <a:pt x="11938" y="1389"/>
                  <a:pt x="12974" y="1979"/>
                </a:cubicBezTo>
                <a:lnTo>
                  <a:pt x="15215" y="3561"/>
                </a:lnTo>
                <a:cubicBezTo>
                  <a:pt x="15825" y="3932"/>
                  <a:pt x="16398" y="4358"/>
                  <a:pt x="16924" y="4834"/>
                </a:cubicBezTo>
                <a:cubicBezTo>
                  <a:pt x="17467" y="5325"/>
                  <a:pt x="17959" y="5866"/>
                  <a:pt x="18393" y="6449"/>
                </a:cubicBezTo>
                <a:lnTo>
                  <a:pt x="20209" y="9132"/>
                </a:lnTo>
                <a:cubicBezTo>
                  <a:pt x="20691" y="10008"/>
                  <a:pt x="21054" y="10942"/>
                  <a:pt x="21287" y="11909"/>
                </a:cubicBezTo>
                <a:cubicBezTo>
                  <a:pt x="21486" y="12734"/>
                  <a:pt x="21590" y="13577"/>
                  <a:pt x="21597" y="14423"/>
                </a:cubicBezTo>
                <a:cubicBezTo>
                  <a:pt x="21600" y="14817"/>
                  <a:pt x="21584" y="15211"/>
                  <a:pt x="21548" y="15603"/>
                </a:cubicBezTo>
                <a:cubicBezTo>
                  <a:pt x="21514" y="15982"/>
                  <a:pt x="21461" y="16359"/>
                  <a:pt x="21391" y="16733"/>
                </a:cubicBezTo>
                <a:lnTo>
                  <a:pt x="20854" y="19406"/>
                </a:lnTo>
                <a:lnTo>
                  <a:pt x="19876" y="21587"/>
                </a:lnTo>
              </a:path>
            </a:pathLst>
          </a:cu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70" name="Circle"/>
          <p:cNvSpPr/>
          <p:nvPr/>
        </p:nvSpPr>
        <p:spPr>
          <a:xfrm>
            <a:off x="1968500" y="2393429"/>
            <a:ext cx="438225" cy="438225"/>
          </a:xfrm>
          <a:prstGeom prst="ellipse">
            <a:avLst/>
          </a:prstGeom>
          <a:blipFill>
            <a:blip r:embed="rId4"/>
          </a:blip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1" name="Line"/>
          <p:cNvSpPr/>
          <p:nvPr/>
        </p:nvSpPr>
        <p:spPr>
          <a:xfrm>
            <a:off x="2369691" y="2125240"/>
            <a:ext cx="6522491" cy="1983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75" fill="norm" stroke="1" extrusionOk="0">
                <a:moveTo>
                  <a:pt x="0" y="3665"/>
                </a:moveTo>
                <a:cubicBezTo>
                  <a:pt x="391" y="3061"/>
                  <a:pt x="790" y="2513"/>
                  <a:pt x="1195" y="2022"/>
                </a:cubicBezTo>
                <a:cubicBezTo>
                  <a:pt x="1930" y="1131"/>
                  <a:pt x="2687" y="429"/>
                  <a:pt x="3467" y="144"/>
                </a:cubicBezTo>
                <a:cubicBezTo>
                  <a:pt x="4266" y="-148"/>
                  <a:pt x="5075" y="5"/>
                  <a:pt x="5859" y="596"/>
                </a:cubicBezTo>
                <a:lnTo>
                  <a:pt x="8639" y="4403"/>
                </a:lnTo>
                <a:cubicBezTo>
                  <a:pt x="9547" y="6220"/>
                  <a:pt x="10467" y="7969"/>
                  <a:pt x="11399" y="9651"/>
                </a:cubicBezTo>
                <a:cubicBezTo>
                  <a:pt x="12128" y="10967"/>
                  <a:pt x="12864" y="12239"/>
                  <a:pt x="13609" y="13452"/>
                </a:cubicBezTo>
                <a:cubicBezTo>
                  <a:pt x="14228" y="14461"/>
                  <a:pt x="14853" y="15429"/>
                  <a:pt x="15485" y="16355"/>
                </a:cubicBezTo>
                <a:cubicBezTo>
                  <a:pt x="15957" y="17308"/>
                  <a:pt x="16454" y="18128"/>
                  <a:pt x="16969" y="18806"/>
                </a:cubicBezTo>
                <a:cubicBezTo>
                  <a:pt x="17387" y="19355"/>
                  <a:pt x="17815" y="19809"/>
                  <a:pt x="18252" y="20165"/>
                </a:cubicBezTo>
                <a:cubicBezTo>
                  <a:pt x="18788" y="20835"/>
                  <a:pt x="19353" y="21233"/>
                  <a:pt x="19926" y="21343"/>
                </a:cubicBezTo>
                <a:cubicBezTo>
                  <a:pt x="20489" y="21452"/>
                  <a:pt x="21053" y="21283"/>
                  <a:pt x="21600" y="20842"/>
                </a:cubicBezTo>
              </a:path>
            </a:pathLst>
          </a:cu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2"/>
      <p:bldP build="whole" bldLvl="1" animBg="1" rev="0" advAuto="0" spid="170" grpId="3"/>
      <p:bldP build="whole" bldLvl="1" animBg="1" rev="0" advAuto="0" spid="171" grpId="4"/>
      <p:bldP build="whole" bldLvl="1" animBg="1" rev="0" advAuto="0" spid="16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onservation Law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</a:t>
            </a:r>
          </a:p>
        </p:txBody>
      </p:sp>
      <p:sp>
        <p:nvSpPr>
          <p:cNvPr id="400" name="Used in deriving evolution equa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Used in deriving evolution equations</a:t>
            </a:r>
          </a:p>
          <a:p>
            <a:pPr/>
            <a:r>
              <a:t>Inform choice of discrete approximation to continuous equations</a:t>
            </a:r>
          </a:p>
          <a:p>
            <a:pPr/>
            <a:r>
              <a:t>Implications for visual quality, numerical accuracy, and stability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onservation of Ma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</p:txBody>
      </p:sp>
      <p:sp>
        <p:nvSpPr>
          <p:cNvPr id="405" name="Mass not created or destroyed (inexact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Mass not created or destroyed (inexact)</a:t>
            </a:r>
          </a:p>
          <a:p>
            <a:pPr/>
            <a:r>
              <a:t>Mass naturally conserved in particle-based methods</a:t>
            </a:r>
          </a:p>
          <a:p>
            <a:pPr lvl="1"/>
            <a:r>
              <a:t>Particles carry mass with them as they move</a:t>
            </a:r>
          </a:p>
          <a:p>
            <a:pPr/>
            <a:r>
              <a:t>Grid-based methods sometimes have issues with proper mass conservation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onservation of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Momentum</a:t>
            </a:r>
          </a:p>
        </p:txBody>
      </p:sp>
      <p:sp>
        <p:nvSpPr>
          <p:cNvPr id="408" name="By Newton’s second law, if there is no net force on a body, i.e.,…"/>
          <p:cNvSpPr txBox="1"/>
          <p:nvPr>
            <p:ph type="body" idx="1"/>
          </p:nvPr>
        </p:nvSpPr>
        <p:spPr>
          <a:xfrm>
            <a:off x="1260889" y="2545965"/>
            <a:ext cx="10224893" cy="6606835"/>
          </a:xfrm>
          <a:prstGeom prst="rect">
            <a:avLst/>
          </a:prstGeom>
        </p:spPr>
        <p:txBody>
          <a:bodyPr/>
          <a:lstStyle/>
          <a:p>
            <a:pPr/>
            <a:r>
              <a:t>By Newton’s second law, if there is no net force on a body, i.e.,</a:t>
            </a:r>
          </a:p>
          <a:p>
            <a:pPr/>
          </a:p>
          <a:p>
            <a:pPr/>
          </a:p>
          <a:p>
            <a:pPr/>
          </a:p>
          <a:p>
            <a:pPr/>
            <a:r>
              <a:t>So the momentum of the particle is conserved</a:t>
            </a:r>
          </a:p>
          <a:p>
            <a:pPr/>
            <a:r>
              <a:t>Similarly, if there is no net torque on a body, angular momentum is constant</a:t>
            </a:r>
          </a:p>
        </p:txBody>
      </p:sp>
      <p:pic>
        <p:nvPicPr>
          <p:cNvPr id="4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2536" y="3851605"/>
            <a:ext cx="10541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0035" y="4400550"/>
            <a:ext cx="2006601" cy="95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53905" y="5670550"/>
            <a:ext cx="4038601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onservation of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Momentum</a:t>
            </a:r>
          </a:p>
        </p:txBody>
      </p:sp>
      <p:sp>
        <p:nvSpPr>
          <p:cNvPr id="414" name="Newton’s third law equal/opposite also implies conservation of linear and angular momentum"/>
          <p:cNvSpPr txBox="1"/>
          <p:nvPr>
            <p:ph type="body" sz="quarter" idx="1"/>
          </p:nvPr>
        </p:nvSpPr>
        <p:spPr>
          <a:xfrm>
            <a:off x="788175" y="2763684"/>
            <a:ext cx="5306321" cy="3708503"/>
          </a:xfrm>
          <a:prstGeom prst="rect">
            <a:avLst/>
          </a:prstGeom>
        </p:spPr>
        <p:txBody>
          <a:bodyPr/>
          <a:lstStyle/>
          <a:p>
            <a:pPr/>
            <a:r>
              <a:t>Newton’s third law equal/opposite also implies conservation of linear and angular momentum</a:t>
            </a:r>
          </a:p>
        </p:txBody>
      </p:sp>
      <p:pic>
        <p:nvPicPr>
          <p:cNvPr id="4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2100" y="7680246"/>
            <a:ext cx="4800600" cy="952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3" name="Group"/>
          <p:cNvGrpSpPr/>
          <p:nvPr/>
        </p:nvGrpSpPr>
        <p:grpSpPr>
          <a:xfrm>
            <a:off x="6907703" y="3861302"/>
            <a:ext cx="5767831" cy="1391256"/>
            <a:chOff x="0" y="0"/>
            <a:chExt cx="5767829" cy="1391255"/>
          </a:xfrm>
        </p:grpSpPr>
        <p:sp>
          <p:nvSpPr>
            <p:cNvPr id="416" name="`"/>
            <p:cNvSpPr/>
            <p:nvPr/>
          </p:nvSpPr>
          <p:spPr>
            <a:xfrm rot="10463015">
              <a:off x="1073249" y="194424"/>
              <a:ext cx="4022364" cy="100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417" name="Line"/>
            <p:cNvSpPr/>
            <p:nvPr/>
          </p:nvSpPr>
          <p:spPr>
            <a:xfrm flipH="1" flipV="1">
              <a:off x="722277" y="592423"/>
              <a:ext cx="2196587" cy="4546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18" name="Line"/>
            <p:cNvSpPr/>
            <p:nvPr/>
          </p:nvSpPr>
          <p:spPr>
            <a:xfrm flipH="1" flipV="1">
              <a:off x="2990827" y="654215"/>
              <a:ext cx="2196587" cy="4546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19" name="Circle"/>
            <p:cNvSpPr/>
            <p:nvPr/>
          </p:nvSpPr>
          <p:spPr>
            <a:xfrm>
              <a:off x="0" y="206077"/>
              <a:ext cx="726047" cy="72604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20" name="Circle"/>
            <p:cNvSpPr/>
            <p:nvPr/>
          </p:nvSpPr>
          <p:spPr>
            <a:xfrm rot="1494708">
              <a:off x="4922646" y="393610"/>
              <a:ext cx="726047" cy="726047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42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67776" y="871132"/>
              <a:ext cx="3048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21903" y="812297"/>
              <a:ext cx="6350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onservation of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Momentum</a:t>
            </a:r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124" y="7734300"/>
            <a:ext cx="9982201" cy="95250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Newton’s third law equal/opposite also implies conservation of linear and angular momentum"/>
          <p:cNvSpPr txBox="1"/>
          <p:nvPr>
            <p:ph type="body" sz="quarter" idx="1"/>
          </p:nvPr>
        </p:nvSpPr>
        <p:spPr>
          <a:xfrm>
            <a:off x="788175" y="2763684"/>
            <a:ext cx="5306321" cy="3708503"/>
          </a:xfrm>
          <a:prstGeom prst="rect">
            <a:avLst/>
          </a:prstGeom>
        </p:spPr>
        <p:txBody>
          <a:bodyPr/>
          <a:lstStyle/>
          <a:p>
            <a:pPr/>
            <a:r>
              <a:t>Newton’s third law equal/opposite also implies conservation of linear and angular momentum</a:t>
            </a:r>
          </a:p>
        </p:txBody>
      </p:sp>
      <p:grpSp>
        <p:nvGrpSpPr>
          <p:cNvPr id="445" name="Group"/>
          <p:cNvGrpSpPr/>
          <p:nvPr/>
        </p:nvGrpSpPr>
        <p:grpSpPr>
          <a:xfrm>
            <a:off x="6907703" y="3348632"/>
            <a:ext cx="5767831" cy="4094237"/>
            <a:chOff x="0" y="0"/>
            <a:chExt cx="5767829" cy="4094235"/>
          </a:xfrm>
        </p:grpSpPr>
        <p:pic>
          <p:nvPicPr>
            <p:cNvPr id="42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67776" y="1383802"/>
              <a:ext cx="3048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21903" y="1324967"/>
              <a:ext cx="6350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0" name="`"/>
            <p:cNvSpPr/>
            <p:nvPr/>
          </p:nvSpPr>
          <p:spPr>
            <a:xfrm rot="10463015">
              <a:off x="1073249" y="707094"/>
              <a:ext cx="4022364" cy="100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431" name="Line"/>
            <p:cNvSpPr/>
            <p:nvPr/>
          </p:nvSpPr>
          <p:spPr>
            <a:xfrm flipH="1" flipV="1">
              <a:off x="722277" y="1105092"/>
              <a:ext cx="2196587" cy="4546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32" name="Line"/>
            <p:cNvSpPr/>
            <p:nvPr/>
          </p:nvSpPr>
          <p:spPr>
            <a:xfrm flipH="1" flipV="1">
              <a:off x="2990827" y="1166884"/>
              <a:ext cx="2196587" cy="4546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33" name="Circle"/>
            <p:cNvSpPr/>
            <p:nvPr/>
          </p:nvSpPr>
          <p:spPr>
            <a:xfrm>
              <a:off x="0" y="718746"/>
              <a:ext cx="726047" cy="72604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34" name="Circle"/>
            <p:cNvSpPr/>
            <p:nvPr/>
          </p:nvSpPr>
          <p:spPr>
            <a:xfrm rot="1494708">
              <a:off x="4922646" y="906279"/>
              <a:ext cx="726047" cy="726048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35" name="Line"/>
            <p:cNvSpPr/>
            <p:nvPr/>
          </p:nvSpPr>
          <p:spPr>
            <a:xfrm flipH="1" flipV="1">
              <a:off x="386624" y="610065"/>
              <a:ext cx="4802566" cy="95298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43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10814" y="0"/>
              <a:ext cx="1346201" cy="292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40" name="Group"/>
            <p:cNvGrpSpPr/>
            <p:nvPr/>
          </p:nvGrpSpPr>
          <p:grpSpPr>
            <a:xfrm>
              <a:off x="1038574" y="2091186"/>
              <a:ext cx="1990616" cy="2003050"/>
              <a:chOff x="0" y="0"/>
              <a:chExt cx="1990615" cy="2003049"/>
            </a:xfrm>
          </p:grpSpPr>
          <p:sp>
            <p:nvSpPr>
              <p:cNvPr id="437" name="Line"/>
              <p:cNvSpPr/>
              <p:nvPr/>
            </p:nvSpPr>
            <p:spPr>
              <a:xfrm flipV="1">
                <a:off x="733049" y="0"/>
                <a:ext cx="1" cy="1270000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38" name="Line"/>
              <p:cNvSpPr/>
              <p:nvPr/>
            </p:nvSpPr>
            <p:spPr>
              <a:xfrm flipV="1">
                <a:off x="0" y="1263649"/>
                <a:ext cx="739400" cy="73940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39" name="Line"/>
              <p:cNvSpPr/>
              <p:nvPr/>
            </p:nvSpPr>
            <p:spPr>
              <a:xfrm>
                <a:off x="720349" y="1270000"/>
                <a:ext cx="1270267" cy="0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441" name="Line"/>
            <p:cNvSpPr/>
            <p:nvPr/>
          </p:nvSpPr>
          <p:spPr>
            <a:xfrm flipH="1" flipV="1">
              <a:off x="373924" y="1090945"/>
              <a:ext cx="1396973" cy="2305223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42" name="Line"/>
            <p:cNvSpPr/>
            <p:nvPr/>
          </p:nvSpPr>
          <p:spPr>
            <a:xfrm flipV="1">
              <a:off x="1740846" y="1262210"/>
              <a:ext cx="3555648" cy="2121358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pic>
          <p:nvPicPr>
            <p:cNvPr id="44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7983" y="2405522"/>
              <a:ext cx="3556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494588" y="2561557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onservation of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Momentum</a:t>
            </a:r>
          </a:p>
        </p:txBody>
      </p:sp>
      <p:sp>
        <p:nvSpPr>
          <p:cNvPr id="448" name="Same holds for a collection of interacting particles!"/>
          <p:cNvSpPr txBox="1"/>
          <p:nvPr>
            <p:ph type="body" sz="half" idx="1"/>
          </p:nvPr>
        </p:nvSpPr>
        <p:spPr>
          <a:xfrm>
            <a:off x="508000" y="2628900"/>
            <a:ext cx="11988800" cy="2487592"/>
          </a:xfrm>
          <a:prstGeom prst="rect">
            <a:avLst/>
          </a:prstGeom>
        </p:spPr>
        <p:txBody>
          <a:bodyPr/>
          <a:lstStyle/>
          <a:p>
            <a:pPr/>
            <a:r>
              <a:t>Same holds for a collection of interacting particles!</a:t>
            </a:r>
          </a:p>
        </p:txBody>
      </p:sp>
      <p:sp>
        <p:nvSpPr>
          <p:cNvPr id="449" name="`"/>
          <p:cNvSpPr/>
          <p:nvPr/>
        </p:nvSpPr>
        <p:spPr>
          <a:xfrm rot="10463015">
            <a:off x="3380121" y="5656412"/>
            <a:ext cx="4533383" cy="1129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906"/>
                </a:moveTo>
                <a:lnTo>
                  <a:pt x="3251" y="0"/>
                </a:lnTo>
                <a:lnTo>
                  <a:pt x="4925" y="13835"/>
                </a:lnTo>
                <a:lnTo>
                  <a:pt x="8058" y="2486"/>
                </a:lnTo>
                <a:lnTo>
                  <a:pt x="9621" y="16523"/>
                </a:lnTo>
                <a:lnTo>
                  <a:pt x="12897" y="5492"/>
                </a:lnTo>
                <a:lnTo>
                  <a:pt x="14110" y="20037"/>
                </a:lnTo>
                <a:lnTo>
                  <a:pt x="16734" y="8455"/>
                </a:lnTo>
                <a:lnTo>
                  <a:pt x="18172" y="21600"/>
                </a:lnTo>
                <a:lnTo>
                  <a:pt x="21600" y="15131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450" name="Line"/>
          <p:cNvSpPr/>
          <p:nvPr/>
        </p:nvSpPr>
        <p:spPr>
          <a:xfrm flipH="1" flipV="1">
            <a:off x="2984560" y="6104974"/>
            <a:ext cx="2475651" cy="51242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1" name="Line"/>
          <p:cNvSpPr/>
          <p:nvPr/>
        </p:nvSpPr>
        <p:spPr>
          <a:xfrm flipH="1" flipV="1">
            <a:off x="5541318" y="6174617"/>
            <a:ext cx="2475651" cy="51242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2" name="`"/>
          <p:cNvSpPr/>
          <p:nvPr/>
        </p:nvSpPr>
        <p:spPr>
          <a:xfrm rot="12756768">
            <a:off x="2287893" y="6743225"/>
            <a:ext cx="3317102" cy="800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243"/>
                </a:moveTo>
                <a:lnTo>
                  <a:pt x="3272" y="0"/>
                </a:lnTo>
                <a:lnTo>
                  <a:pt x="4917" y="14118"/>
                </a:lnTo>
                <a:lnTo>
                  <a:pt x="8076" y="2375"/>
                </a:lnTo>
                <a:lnTo>
                  <a:pt x="9611" y="16704"/>
                </a:lnTo>
                <a:lnTo>
                  <a:pt x="12912" y="5282"/>
                </a:lnTo>
                <a:lnTo>
                  <a:pt x="14095" y="20144"/>
                </a:lnTo>
                <a:lnTo>
                  <a:pt x="16746" y="8181"/>
                </a:lnTo>
                <a:lnTo>
                  <a:pt x="18156" y="21600"/>
                </a:lnTo>
                <a:lnTo>
                  <a:pt x="21600" y="14848"/>
                </a:lnTo>
              </a:path>
            </a:pathLst>
          </a:custGeom>
          <a:ln w="101600">
            <a:solidFill>
              <a:schemeClr val="accent5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453" name="Line"/>
          <p:cNvSpPr/>
          <p:nvPr/>
        </p:nvSpPr>
        <p:spPr>
          <a:xfrm flipH="1" flipV="1">
            <a:off x="2459380" y="5887603"/>
            <a:ext cx="1408391" cy="1135543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4" name="Line"/>
          <p:cNvSpPr/>
          <p:nvPr/>
        </p:nvSpPr>
        <p:spPr>
          <a:xfrm flipH="1" flipV="1">
            <a:off x="3906293" y="7069837"/>
            <a:ext cx="1408391" cy="1135543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5" name="Circle"/>
          <p:cNvSpPr/>
          <p:nvPr/>
        </p:nvSpPr>
        <p:spPr>
          <a:xfrm>
            <a:off x="4982392" y="7886045"/>
            <a:ext cx="818288" cy="81828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6" name="Circle"/>
          <p:cNvSpPr/>
          <p:nvPr/>
        </p:nvSpPr>
        <p:spPr>
          <a:xfrm>
            <a:off x="2170521" y="5669546"/>
            <a:ext cx="818288" cy="81828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7" name="Circle"/>
          <p:cNvSpPr/>
          <p:nvPr/>
        </p:nvSpPr>
        <p:spPr>
          <a:xfrm rot="1494708">
            <a:off x="7718562" y="5880904"/>
            <a:ext cx="818289" cy="81828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8" name="Circle"/>
          <p:cNvSpPr/>
          <p:nvPr/>
        </p:nvSpPr>
        <p:spPr>
          <a:xfrm rot="1494708">
            <a:off x="8447081" y="6238708"/>
            <a:ext cx="818288" cy="818288"/>
          </a:xfrm>
          <a:prstGeom prst="ellipse">
            <a:avLst/>
          </a:prstGeom>
          <a:solidFill>
            <a:schemeClr val="accent1">
              <a:hueOff val="369194"/>
              <a:satOff val="6343"/>
              <a:lumOff val="-1396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59" name="Line"/>
          <p:cNvSpPr/>
          <p:nvPr/>
        </p:nvSpPr>
        <p:spPr>
          <a:xfrm>
            <a:off x="8795565" y="6651839"/>
            <a:ext cx="2155891" cy="106054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60" name="Line"/>
          <p:cNvSpPr/>
          <p:nvPr/>
        </p:nvSpPr>
        <p:spPr>
          <a:xfrm>
            <a:off x="5997603" y="5290305"/>
            <a:ext cx="2155892" cy="1060545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4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9718" y="6574206"/>
            <a:ext cx="3048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4490" y="6574206"/>
            <a:ext cx="6350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55485" y="6574206"/>
            <a:ext cx="6477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9620" y="5180147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22248" y="6874397"/>
            <a:ext cx="3175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94065" y="7769783"/>
            <a:ext cx="647701" cy="40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onservation of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Energy</a:t>
            </a:r>
          </a:p>
        </p:txBody>
      </p:sp>
      <p:sp>
        <p:nvSpPr>
          <p:cNvPr id="469" name="Initial energy (potential)…"/>
          <p:cNvSpPr txBox="1"/>
          <p:nvPr>
            <p:ph type="body" sz="half" idx="1"/>
          </p:nvPr>
        </p:nvSpPr>
        <p:spPr>
          <a:xfrm>
            <a:off x="508000" y="2260600"/>
            <a:ext cx="5814224" cy="6096000"/>
          </a:xfrm>
          <a:prstGeom prst="rect">
            <a:avLst/>
          </a:prstGeom>
        </p:spPr>
        <p:txBody>
          <a:bodyPr/>
          <a:lstStyle/>
          <a:p>
            <a:pPr/>
            <a:r>
              <a:t>Initial energy (potential)</a:t>
            </a:r>
          </a:p>
          <a:p>
            <a:pPr/>
          </a:p>
          <a:p>
            <a:pPr/>
            <a:r>
              <a:t>Conservation of energy</a:t>
            </a:r>
          </a:p>
          <a:p>
            <a:pPr/>
          </a:p>
          <a:p>
            <a:pPr/>
            <a:r>
              <a:t>Speed when hits</a:t>
            </a:r>
          </a:p>
        </p:txBody>
      </p:sp>
      <p:sp>
        <p:nvSpPr>
          <p:cNvPr id="470" name="Shape"/>
          <p:cNvSpPr/>
          <p:nvPr/>
        </p:nvSpPr>
        <p:spPr>
          <a:xfrm>
            <a:off x="9158240" y="3095533"/>
            <a:ext cx="1121494" cy="992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3" h="17853" fill="norm" stroke="1" extrusionOk="0">
                <a:moveTo>
                  <a:pt x="19" y="6515"/>
                </a:moveTo>
                <a:cubicBezTo>
                  <a:pt x="-277" y="2578"/>
                  <a:pt x="2961" y="-723"/>
                  <a:pt x="6601" y="138"/>
                </a:cubicBezTo>
                <a:cubicBezTo>
                  <a:pt x="9877" y="913"/>
                  <a:pt x="10677" y="4720"/>
                  <a:pt x="13123" y="6774"/>
                </a:cubicBezTo>
                <a:cubicBezTo>
                  <a:pt x="15410" y="8693"/>
                  <a:pt x="19213" y="9221"/>
                  <a:pt x="19904" y="12163"/>
                </a:cubicBezTo>
                <a:cubicBezTo>
                  <a:pt x="21323" y="18196"/>
                  <a:pt x="9659" y="20877"/>
                  <a:pt x="3141" y="12847"/>
                </a:cubicBezTo>
                <a:cubicBezTo>
                  <a:pt x="1609" y="10961"/>
                  <a:pt x="198" y="8897"/>
                  <a:pt x="19" y="6515"/>
                </a:cubicBezTo>
                <a:close/>
              </a:path>
            </a:pathLst>
          </a:custGeom>
          <a:solidFill>
            <a:schemeClr val="accent2">
              <a:hueOff val="-602737"/>
              <a:satOff val="7170"/>
              <a:lumOff val="14117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471" name="Rectangle"/>
          <p:cNvSpPr/>
          <p:nvPr/>
        </p:nvSpPr>
        <p:spPr>
          <a:xfrm>
            <a:off x="7674321" y="7247162"/>
            <a:ext cx="4089270" cy="1270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72" name="Circle"/>
          <p:cNvSpPr/>
          <p:nvPr/>
        </p:nvSpPr>
        <p:spPr>
          <a:xfrm>
            <a:off x="9568176" y="3555216"/>
            <a:ext cx="199960" cy="19996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73" name="Line"/>
          <p:cNvSpPr/>
          <p:nvPr/>
        </p:nvSpPr>
        <p:spPr>
          <a:xfrm flipV="1">
            <a:off x="10979666" y="3625849"/>
            <a:ext cx="1" cy="3598239"/>
          </a:xfrm>
          <a:prstGeom prst="line">
            <a:avLst/>
          </a:prstGeom>
          <a:ln w="25400">
            <a:solidFill>
              <a:srgbClr val="414141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11754" y="5065403"/>
            <a:ext cx="406401" cy="406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8" name="Group"/>
          <p:cNvGrpSpPr/>
          <p:nvPr/>
        </p:nvGrpSpPr>
        <p:grpSpPr>
          <a:xfrm>
            <a:off x="1644253" y="4298950"/>
            <a:ext cx="5283201" cy="4062296"/>
            <a:chOff x="0" y="0"/>
            <a:chExt cx="5283200" cy="4062295"/>
          </a:xfrm>
        </p:grpSpPr>
        <p:pic>
          <p:nvPicPr>
            <p:cNvPr id="47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485047"/>
              <a:ext cx="5283200" cy="939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80148" y="0"/>
              <a:ext cx="1054101" cy="41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35598" y="3490795"/>
              <a:ext cx="2743201" cy="571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onservation of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Energy</a:t>
            </a:r>
          </a:p>
        </p:txBody>
      </p:sp>
      <p:sp>
        <p:nvSpPr>
          <p:cNvPr id="481" name="Rectangle"/>
          <p:cNvSpPr/>
          <p:nvPr/>
        </p:nvSpPr>
        <p:spPr>
          <a:xfrm>
            <a:off x="7674321" y="7247162"/>
            <a:ext cx="4089270" cy="1270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grpSp>
        <p:nvGrpSpPr>
          <p:cNvPr id="484" name="Group"/>
          <p:cNvGrpSpPr/>
          <p:nvPr/>
        </p:nvGrpSpPr>
        <p:grpSpPr>
          <a:xfrm>
            <a:off x="9158240" y="6270533"/>
            <a:ext cx="1121494" cy="992129"/>
            <a:chOff x="0" y="0"/>
            <a:chExt cx="1121493" cy="992128"/>
          </a:xfrm>
        </p:grpSpPr>
        <p:sp>
          <p:nvSpPr>
            <p:cNvPr id="482" name="Shape"/>
            <p:cNvSpPr/>
            <p:nvPr/>
          </p:nvSpPr>
          <p:spPr>
            <a:xfrm>
              <a:off x="-1" y="0"/>
              <a:ext cx="1121495" cy="99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3" h="17853" fill="norm" stroke="1" extrusionOk="0">
                  <a:moveTo>
                    <a:pt x="19" y="6515"/>
                  </a:moveTo>
                  <a:cubicBezTo>
                    <a:pt x="-277" y="2578"/>
                    <a:pt x="2961" y="-723"/>
                    <a:pt x="6601" y="138"/>
                  </a:cubicBezTo>
                  <a:cubicBezTo>
                    <a:pt x="9877" y="913"/>
                    <a:pt x="10677" y="4720"/>
                    <a:pt x="13123" y="6774"/>
                  </a:cubicBezTo>
                  <a:cubicBezTo>
                    <a:pt x="15410" y="8693"/>
                    <a:pt x="19213" y="9221"/>
                    <a:pt x="19904" y="12163"/>
                  </a:cubicBezTo>
                  <a:cubicBezTo>
                    <a:pt x="21323" y="18196"/>
                    <a:pt x="9659" y="20877"/>
                    <a:pt x="3141" y="12847"/>
                  </a:cubicBezTo>
                  <a:cubicBezTo>
                    <a:pt x="1609" y="10961"/>
                    <a:pt x="198" y="8897"/>
                    <a:pt x="19" y="6515"/>
                  </a:cubicBezTo>
                  <a:close/>
                </a:path>
              </a:pathLst>
            </a:custGeom>
            <a:solidFill>
              <a:schemeClr val="accent2">
                <a:hueOff val="-602737"/>
                <a:satOff val="7170"/>
                <a:lumOff val="14117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483" name="Circle"/>
            <p:cNvSpPr/>
            <p:nvPr/>
          </p:nvSpPr>
          <p:spPr>
            <a:xfrm>
              <a:off x="409936" y="459682"/>
              <a:ext cx="199960" cy="1999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485" name="Line"/>
          <p:cNvSpPr/>
          <p:nvPr/>
        </p:nvSpPr>
        <p:spPr>
          <a:xfrm flipV="1">
            <a:off x="10979666" y="3625849"/>
            <a:ext cx="1" cy="3598239"/>
          </a:xfrm>
          <a:prstGeom prst="line">
            <a:avLst/>
          </a:prstGeom>
          <a:ln w="25400">
            <a:solidFill>
              <a:srgbClr val="414141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4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11754" y="5065403"/>
            <a:ext cx="4064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Initial energy (potential)…"/>
          <p:cNvSpPr txBox="1"/>
          <p:nvPr>
            <p:ph type="body" sz="half" idx="1"/>
          </p:nvPr>
        </p:nvSpPr>
        <p:spPr>
          <a:xfrm>
            <a:off x="508000" y="2260600"/>
            <a:ext cx="5814224" cy="6096000"/>
          </a:xfrm>
          <a:prstGeom prst="rect">
            <a:avLst/>
          </a:prstGeom>
        </p:spPr>
        <p:txBody>
          <a:bodyPr/>
          <a:lstStyle/>
          <a:p>
            <a:pPr/>
            <a:r>
              <a:t>Initial energy (potential)</a:t>
            </a:r>
          </a:p>
          <a:p>
            <a:pPr/>
          </a:p>
          <a:p>
            <a:pPr/>
            <a:r>
              <a:t>Conservation of energy</a:t>
            </a:r>
          </a:p>
          <a:p>
            <a:pPr/>
          </a:p>
          <a:p>
            <a:pPr/>
            <a:r>
              <a:t>Speed when hits</a:t>
            </a:r>
          </a:p>
        </p:txBody>
      </p:sp>
      <p:grpSp>
        <p:nvGrpSpPr>
          <p:cNvPr id="491" name="Group"/>
          <p:cNvGrpSpPr/>
          <p:nvPr/>
        </p:nvGrpSpPr>
        <p:grpSpPr>
          <a:xfrm>
            <a:off x="1644253" y="4298950"/>
            <a:ext cx="5283201" cy="4062296"/>
            <a:chOff x="0" y="0"/>
            <a:chExt cx="5283200" cy="4062295"/>
          </a:xfrm>
        </p:grpSpPr>
        <p:pic>
          <p:nvPicPr>
            <p:cNvPr id="48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485047"/>
              <a:ext cx="5283200" cy="939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80148" y="0"/>
              <a:ext cx="1054101" cy="41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35598" y="3490795"/>
              <a:ext cx="2743201" cy="571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onservation of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of Energy</a:t>
            </a:r>
          </a:p>
        </p:txBody>
      </p:sp>
      <p:sp>
        <p:nvSpPr>
          <p:cNvPr id="494" name="Different numerical schemes have different ent energy conservation properties…"/>
          <p:cNvSpPr txBox="1"/>
          <p:nvPr>
            <p:ph type="body" idx="1"/>
          </p:nvPr>
        </p:nvSpPr>
        <p:spPr>
          <a:xfrm>
            <a:off x="508000" y="2260600"/>
            <a:ext cx="12160652" cy="6096000"/>
          </a:xfrm>
          <a:prstGeom prst="rect">
            <a:avLst/>
          </a:prstGeom>
        </p:spPr>
        <p:txBody>
          <a:bodyPr/>
          <a:lstStyle/>
          <a:p>
            <a:pPr/>
            <a:r>
              <a:t>Different numerical schemes have different ent energy conservation properties</a:t>
            </a:r>
          </a:p>
          <a:p>
            <a:pPr/>
            <a:r>
              <a:t>In many schemes, energy grows or decays nonphysically</a:t>
            </a:r>
          </a:p>
          <a:p>
            <a:pPr lvl="1"/>
            <a:r>
              <a:t>instability (blow up), or</a:t>
            </a:r>
          </a:p>
          <a:p>
            <a:pPr lvl="1"/>
            <a:r>
              <a:t>motion too damped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497" name="At large enough length scales, model matter as a continuum rather than set of discrete particles"/>
          <p:cNvSpPr txBox="1"/>
          <p:nvPr>
            <p:ph type="body" sz="quarter" idx="1"/>
          </p:nvPr>
        </p:nvSpPr>
        <p:spPr>
          <a:xfrm>
            <a:off x="508000" y="2628900"/>
            <a:ext cx="11988800" cy="1835859"/>
          </a:xfrm>
          <a:prstGeom prst="rect">
            <a:avLst/>
          </a:prstGeom>
        </p:spPr>
        <p:txBody>
          <a:bodyPr/>
          <a:lstStyle/>
          <a:p>
            <a:pPr/>
            <a:r>
              <a:t>At large enough length scales, model matter as a continuum rather than set of discrete particles</a:t>
            </a:r>
          </a:p>
        </p:txBody>
      </p:sp>
      <p:sp>
        <p:nvSpPr>
          <p:cNvPr id="498" name="Arrow"/>
          <p:cNvSpPr/>
          <p:nvPr/>
        </p:nvSpPr>
        <p:spPr>
          <a:xfrm>
            <a:off x="6013788" y="6452308"/>
            <a:ext cx="1109318" cy="724429"/>
          </a:xfrm>
          <a:prstGeom prst="rightArrow">
            <a:avLst>
              <a:gd name="adj1" fmla="val 32000"/>
              <a:gd name="adj2" fmla="val 9800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499" name="Rectangle"/>
          <p:cNvSpPr/>
          <p:nvPr/>
        </p:nvSpPr>
        <p:spPr>
          <a:xfrm>
            <a:off x="7233677" y="4750134"/>
            <a:ext cx="4874719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500" name="Rectangle"/>
          <p:cNvSpPr/>
          <p:nvPr/>
        </p:nvSpPr>
        <p:spPr>
          <a:xfrm>
            <a:off x="896404" y="4750134"/>
            <a:ext cx="4874719" cy="412877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nitial Valu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Value Problem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4950" y="3180953"/>
            <a:ext cx="2374900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Differential Equation"/>
          <p:cNvSpPr txBox="1"/>
          <p:nvPr/>
        </p:nvSpPr>
        <p:spPr>
          <a:xfrm>
            <a:off x="6436128" y="7766347"/>
            <a:ext cx="436996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Differential Equation</a:t>
            </a:r>
          </a:p>
        </p:txBody>
      </p:sp>
      <p:sp>
        <p:nvSpPr>
          <p:cNvPr id="176" name="Oval"/>
          <p:cNvSpPr/>
          <p:nvPr/>
        </p:nvSpPr>
        <p:spPr>
          <a:xfrm>
            <a:off x="5245100" y="3147566"/>
            <a:ext cx="2514600" cy="803375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" name="Ordinary"/>
          <p:cNvSpPr txBox="1"/>
          <p:nvPr/>
        </p:nvSpPr>
        <p:spPr>
          <a:xfrm>
            <a:off x="4477413" y="7766347"/>
            <a:ext cx="198819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Ordinary</a:t>
            </a:r>
          </a:p>
        </p:txBody>
      </p:sp>
      <p:sp>
        <p:nvSpPr>
          <p:cNvPr id="178" name="Change"/>
          <p:cNvSpPr txBox="1"/>
          <p:nvPr/>
        </p:nvSpPr>
        <p:spPr>
          <a:xfrm>
            <a:off x="3820703" y="6273403"/>
            <a:ext cx="167253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Change</a:t>
            </a:r>
          </a:p>
        </p:txBody>
      </p:sp>
      <p:sp>
        <p:nvSpPr>
          <p:cNvPr id="179" name="Difference"/>
          <p:cNvSpPr txBox="1"/>
          <p:nvPr/>
        </p:nvSpPr>
        <p:spPr>
          <a:xfrm>
            <a:off x="6987840" y="6273403"/>
            <a:ext cx="219625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Difference</a:t>
            </a:r>
          </a:p>
        </p:txBody>
      </p:sp>
      <p:sp>
        <p:nvSpPr>
          <p:cNvPr id="180" name="Line"/>
          <p:cNvSpPr/>
          <p:nvPr/>
        </p:nvSpPr>
        <p:spPr>
          <a:xfrm>
            <a:off x="5605536" y="6629003"/>
            <a:ext cx="1270001" cy="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81" name="First-order"/>
          <p:cNvSpPr txBox="1"/>
          <p:nvPr/>
        </p:nvSpPr>
        <p:spPr>
          <a:xfrm>
            <a:off x="2198706" y="7766347"/>
            <a:ext cx="227841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First-order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2650" y="4356248"/>
            <a:ext cx="361950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Oval"/>
          <p:cNvSpPr/>
          <p:nvPr/>
        </p:nvSpPr>
        <p:spPr>
          <a:xfrm>
            <a:off x="4519010" y="4245867"/>
            <a:ext cx="1721844" cy="1452663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84" name="Oval"/>
          <p:cNvSpPr/>
          <p:nvPr/>
        </p:nvSpPr>
        <p:spPr>
          <a:xfrm>
            <a:off x="6665310" y="4610893"/>
            <a:ext cx="1721844" cy="803375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1"/>
      <p:bldP build="whole" bldLvl="1" animBg="1" rev="0" advAuto="0" spid="183" grpId="3"/>
      <p:bldP build="whole" bldLvl="1" animBg="1" rev="0" advAuto="0" spid="178" grpId="7"/>
      <p:bldP build="whole" bldLvl="1" animBg="1" rev="0" advAuto="0" spid="184" grpId="5"/>
      <p:bldP build="whole" bldLvl="1" animBg="1" rev="0" advAuto="0" spid="183" grpId="4"/>
      <p:bldP build="whole" bldLvl="1" animBg="1" rev="0" advAuto="0" spid="184" grpId="6"/>
      <p:bldP build="whole" bldLvl="1" animBg="1" rev="0" advAuto="0" spid="175" grpId="10"/>
      <p:bldP build="whole" bldLvl="1" animBg="1" rev="0" advAuto="0" spid="176" grpId="1"/>
      <p:bldP build="whole" bldLvl="1" animBg="1" rev="0" advAuto="0" spid="176" grpId="2"/>
      <p:bldP build="whole" bldLvl="1" animBg="1" rev="0" advAuto="0" spid="179" grpId="9"/>
      <p:bldP build="whole" bldLvl="1" animBg="1" rev="0" advAuto="0" spid="180" grpId="8"/>
      <p:bldP build="whole" bldLvl="1" animBg="1" rev="0" advAuto="0" spid="181" grpId="1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Rectangle"/>
          <p:cNvSpPr/>
          <p:nvPr/>
        </p:nvSpPr>
        <p:spPr>
          <a:xfrm>
            <a:off x="7233677" y="4750134"/>
            <a:ext cx="4874719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503" name="Rectangle"/>
          <p:cNvSpPr/>
          <p:nvPr/>
        </p:nvSpPr>
        <p:spPr>
          <a:xfrm>
            <a:off x="896404" y="4750134"/>
            <a:ext cx="4874719" cy="412877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504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505" name="To derive evolution equations for continua, consider arbitrary control volume"/>
          <p:cNvSpPr txBox="1"/>
          <p:nvPr>
            <p:ph type="body" sz="quarter" idx="1"/>
          </p:nvPr>
        </p:nvSpPr>
        <p:spPr>
          <a:xfrm>
            <a:off x="508000" y="2628900"/>
            <a:ext cx="11988800" cy="1835859"/>
          </a:xfrm>
          <a:prstGeom prst="rect">
            <a:avLst/>
          </a:prstGeom>
        </p:spPr>
        <p:txBody>
          <a:bodyPr/>
          <a:lstStyle/>
          <a:p>
            <a:pPr/>
            <a:r>
              <a:t>To derive evolution equations for continua, consider arbitrary control volume</a:t>
            </a:r>
          </a:p>
        </p:txBody>
      </p:sp>
      <p:sp>
        <p:nvSpPr>
          <p:cNvPr id="506" name="Arrow"/>
          <p:cNvSpPr/>
          <p:nvPr/>
        </p:nvSpPr>
        <p:spPr>
          <a:xfrm>
            <a:off x="6013788" y="6452308"/>
            <a:ext cx="1109318" cy="724429"/>
          </a:xfrm>
          <a:prstGeom prst="rightArrow">
            <a:avLst>
              <a:gd name="adj1" fmla="val 32000"/>
              <a:gd name="adj2" fmla="val 9800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grpSp>
        <p:nvGrpSpPr>
          <p:cNvPr id="511" name="Group"/>
          <p:cNvGrpSpPr/>
          <p:nvPr/>
        </p:nvGrpSpPr>
        <p:grpSpPr>
          <a:xfrm>
            <a:off x="7682252" y="4915608"/>
            <a:ext cx="4109663" cy="3796100"/>
            <a:chOff x="0" y="0"/>
            <a:chExt cx="4109662" cy="3796098"/>
          </a:xfrm>
        </p:grpSpPr>
        <p:sp>
          <p:nvSpPr>
            <p:cNvPr id="507" name="Shape"/>
            <p:cNvSpPr/>
            <p:nvPr/>
          </p:nvSpPr>
          <p:spPr>
            <a:xfrm rot="2788129">
              <a:off x="729917" y="384587"/>
              <a:ext cx="2360426" cy="3026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17478" fill="norm" stroke="1" extrusionOk="0">
                  <a:moveTo>
                    <a:pt x="1048" y="6383"/>
                  </a:moveTo>
                  <a:cubicBezTo>
                    <a:pt x="1035" y="1979"/>
                    <a:pt x="7199" y="-1204"/>
                    <a:pt x="12660" y="439"/>
                  </a:cubicBezTo>
                  <a:cubicBezTo>
                    <a:pt x="16226" y="1512"/>
                    <a:pt x="17026" y="4252"/>
                    <a:pt x="17934" y="6710"/>
                  </a:cubicBezTo>
                  <a:cubicBezTo>
                    <a:pt x="18676" y="8719"/>
                    <a:pt x="19734" y="10774"/>
                    <a:pt x="18828" y="12764"/>
                  </a:cubicBezTo>
                  <a:cubicBezTo>
                    <a:pt x="15354" y="20396"/>
                    <a:pt x="-1866" y="17933"/>
                    <a:pt x="167" y="11255"/>
                  </a:cubicBezTo>
                  <a:cubicBezTo>
                    <a:pt x="357" y="10630"/>
                    <a:pt x="834" y="10055"/>
                    <a:pt x="1050" y="9432"/>
                  </a:cubicBezTo>
                  <a:cubicBezTo>
                    <a:pt x="1397" y="8432"/>
                    <a:pt x="1051" y="7404"/>
                    <a:pt x="1048" y="6383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50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50715" y="2250742"/>
              <a:ext cx="447372" cy="503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70842" y="2828814"/>
              <a:ext cx="838821" cy="521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0" name="Line"/>
            <p:cNvSpPr/>
            <p:nvPr/>
          </p:nvSpPr>
          <p:spPr>
            <a:xfrm flipH="1" flipV="1">
              <a:off x="3020288" y="2338702"/>
              <a:ext cx="434190" cy="434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5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73352" y="3708627"/>
            <a:ext cx="304801" cy="342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515" name="Rectangle"/>
          <p:cNvSpPr/>
          <p:nvPr/>
        </p:nvSpPr>
        <p:spPr>
          <a:xfrm>
            <a:off x="7418055" y="3702050"/>
            <a:ext cx="4874718" cy="4128777"/>
          </a:xfrm>
          <a:prstGeom prst="rect">
            <a:avLst/>
          </a:prstGeom>
          <a:solidFill>
            <a:srgbClr val="AABAC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516" name="Shape"/>
          <p:cNvSpPr/>
          <p:nvPr/>
        </p:nvSpPr>
        <p:spPr>
          <a:xfrm rot="2788129">
            <a:off x="8596548" y="4252111"/>
            <a:ext cx="2360425" cy="3026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77" h="17478" fill="norm" stroke="1" extrusionOk="0">
                <a:moveTo>
                  <a:pt x="1048" y="6383"/>
                </a:moveTo>
                <a:cubicBezTo>
                  <a:pt x="1035" y="1979"/>
                  <a:pt x="7199" y="-1204"/>
                  <a:pt x="12660" y="439"/>
                </a:cubicBezTo>
                <a:cubicBezTo>
                  <a:pt x="16226" y="1512"/>
                  <a:pt x="17026" y="4252"/>
                  <a:pt x="17934" y="6710"/>
                </a:cubicBezTo>
                <a:cubicBezTo>
                  <a:pt x="18676" y="8719"/>
                  <a:pt x="19734" y="10774"/>
                  <a:pt x="18828" y="12764"/>
                </a:cubicBezTo>
                <a:cubicBezTo>
                  <a:pt x="15354" y="20396"/>
                  <a:pt x="-1866" y="17933"/>
                  <a:pt x="167" y="11255"/>
                </a:cubicBezTo>
                <a:cubicBezTo>
                  <a:pt x="357" y="10630"/>
                  <a:pt x="834" y="10055"/>
                  <a:pt x="1050" y="9432"/>
                </a:cubicBezTo>
                <a:cubicBezTo>
                  <a:pt x="1397" y="8432"/>
                  <a:pt x="1051" y="7404"/>
                  <a:pt x="1048" y="6383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17346" y="6118266"/>
            <a:ext cx="447371" cy="50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37472" y="6696338"/>
            <a:ext cx="838821" cy="521933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Line"/>
          <p:cNvSpPr/>
          <p:nvPr/>
        </p:nvSpPr>
        <p:spPr>
          <a:xfrm flipH="1" flipV="1">
            <a:off x="10886918" y="6206226"/>
            <a:ext cx="434191" cy="4341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0" name="Conservation of Mass…"/>
          <p:cNvSpPr txBox="1"/>
          <p:nvPr>
            <p:ph type="body" idx="1"/>
          </p:nvPr>
        </p:nvSpPr>
        <p:spPr>
          <a:xfrm>
            <a:off x="508000" y="2324100"/>
            <a:ext cx="11988800" cy="5762536"/>
          </a:xfrm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  <a:p>
            <a:pPr/>
          </a:p>
          <a:p>
            <a:pPr/>
          </a:p>
          <a:p>
            <a:pPr/>
            <a:r>
              <a:t>Continuity Equation</a:t>
            </a:r>
          </a:p>
        </p:txBody>
      </p:sp>
      <p:pic>
        <p:nvPicPr>
          <p:cNvPr id="5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9256" y="4557189"/>
            <a:ext cx="55372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Line"/>
          <p:cNvSpPr/>
          <p:nvPr/>
        </p:nvSpPr>
        <p:spPr>
          <a:xfrm flipV="1">
            <a:off x="10495608" y="3983526"/>
            <a:ext cx="174619" cy="497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5739" y="4126622"/>
            <a:ext cx="2667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38360" y="7303256"/>
            <a:ext cx="4127501" cy="9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Conservation Laws for Continu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Conservation Laws for Continua</a:t>
            </a:r>
          </a:p>
        </p:txBody>
      </p:sp>
      <p:sp>
        <p:nvSpPr>
          <p:cNvPr id="527" name="Local conservation law"/>
          <p:cNvSpPr txBox="1"/>
          <p:nvPr>
            <p:ph type="body" sz="half" idx="1"/>
          </p:nvPr>
        </p:nvSpPr>
        <p:spPr>
          <a:xfrm>
            <a:off x="508000" y="2324100"/>
            <a:ext cx="11988800" cy="3261073"/>
          </a:xfrm>
          <a:prstGeom prst="rect">
            <a:avLst/>
          </a:prstGeom>
        </p:spPr>
        <p:txBody>
          <a:bodyPr/>
          <a:lstStyle/>
          <a:p>
            <a:pPr/>
            <a:r>
              <a:t>Local conservation law</a:t>
            </a:r>
          </a:p>
        </p:txBody>
      </p:sp>
      <p:grpSp>
        <p:nvGrpSpPr>
          <p:cNvPr id="535" name="Group"/>
          <p:cNvGrpSpPr/>
          <p:nvPr/>
        </p:nvGrpSpPr>
        <p:grpSpPr>
          <a:xfrm>
            <a:off x="7418055" y="3702050"/>
            <a:ext cx="4874718" cy="4128777"/>
            <a:chOff x="0" y="0"/>
            <a:chExt cx="4874717" cy="4128776"/>
          </a:xfrm>
        </p:grpSpPr>
        <p:sp>
          <p:nvSpPr>
            <p:cNvPr id="528" name="Rectangle"/>
            <p:cNvSpPr/>
            <p:nvPr/>
          </p:nvSpPr>
          <p:spPr>
            <a:xfrm>
              <a:off x="0" y="0"/>
              <a:ext cx="4874718" cy="4128777"/>
            </a:xfrm>
            <a:prstGeom prst="rect">
              <a:avLst/>
            </a:prstGeom>
            <a:solidFill>
              <a:srgbClr val="AABAC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529" name="Shape"/>
            <p:cNvSpPr/>
            <p:nvPr/>
          </p:nvSpPr>
          <p:spPr>
            <a:xfrm rot="2788129">
              <a:off x="1178492" y="550061"/>
              <a:ext cx="2360426" cy="3026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7" h="17478" fill="norm" stroke="1" extrusionOk="0">
                  <a:moveTo>
                    <a:pt x="1048" y="6383"/>
                  </a:moveTo>
                  <a:cubicBezTo>
                    <a:pt x="1035" y="1979"/>
                    <a:pt x="7199" y="-1204"/>
                    <a:pt x="12660" y="439"/>
                  </a:cubicBezTo>
                  <a:cubicBezTo>
                    <a:pt x="16226" y="1512"/>
                    <a:pt x="17026" y="4252"/>
                    <a:pt x="17934" y="6710"/>
                  </a:cubicBezTo>
                  <a:cubicBezTo>
                    <a:pt x="18676" y="8719"/>
                    <a:pt x="19734" y="10774"/>
                    <a:pt x="18828" y="12764"/>
                  </a:cubicBezTo>
                  <a:cubicBezTo>
                    <a:pt x="15354" y="20396"/>
                    <a:pt x="-1866" y="17933"/>
                    <a:pt x="167" y="11255"/>
                  </a:cubicBezTo>
                  <a:cubicBezTo>
                    <a:pt x="357" y="10630"/>
                    <a:pt x="834" y="10055"/>
                    <a:pt x="1050" y="9432"/>
                  </a:cubicBezTo>
                  <a:cubicBezTo>
                    <a:pt x="1397" y="8432"/>
                    <a:pt x="1051" y="7404"/>
                    <a:pt x="1048" y="6383"/>
                  </a:cubicBez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53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99290" y="2416216"/>
              <a:ext cx="447372" cy="503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19417" y="2994288"/>
              <a:ext cx="838820" cy="521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2" name="Line"/>
            <p:cNvSpPr/>
            <p:nvPr/>
          </p:nvSpPr>
          <p:spPr>
            <a:xfrm flipH="1" flipV="1">
              <a:off x="3468863" y="2504176"/>
              <a:ext cx="434190" cy="434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33" name="Line"/>
            <p:cNvSpPr/>
            <p:nvPr/>
          </p:nvSpPr>
          <p:spPr>
            <a:xfrm flipV="1">
              <a:off x="3077552" y="281476"/>
              <a:ext cx="174619" cy="4978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53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37683" y="424572"/>
              <a:ext cx="2667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3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44231" y="5473880"/>
            <a:ext cx="34925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Line"/>
          <p:cNvSpPr/>
          <p:nvPr/>
        </p:nvSpPr>
        <p:spPr>
          <a:xfrm flipV="1">
            <a:off x="3803210" y="6468503"/>
            <a:ext cx="225710" cy="9747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8" name="flux"/>
          <p:cNvSpPr txBox="1"/>
          <p:nvPr/>
        </p:nvSpPr>
        <p:spPr>
          <a:xfrm>
            <a:off x="3432029" y="7499098"/>
            <a:ext cx="71690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flux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Rigid Bod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Rigid Body Idea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Idealization</a:t>
            </a:r>
          </a:p>
        </p:txBody>
      </p:sp>
      <p:sp>
        <p:nvSpPr>
          <p:cNvPr id="545" name="If deformation is negligible, a rigid body approximation is more efficient than a soft body model"/>
          <p:cNvSpPr txBox="1"/>
          <p:nvPr>
            <p:ph type="body" sz="quarter" idx="1"/>
          </p:nvPr>
        </p:nvSpPr>
        <p:spPr>
          <a:xfrm>
            <a:off x="508000" y="2628900"/>
            <a:ext cx="11988800" cy="1788972"/>
          </a:xfrm>
          <a:prstGeom prst="rect">
            <a:avLst/>
          </a:prstGeom>
        </p:spPr>
        <p:txBody>
          <a:bodyPr/>
          <a:lstStyle/>
          <a:p>
            <a:pPr/>
            <a:r>
              <a:t>If deformation is negligible, a rigid body approximation is more efficient than a soft body model</a:t>
            </a:r>
          </a:p>
        </p:txBody>
      </p:sp>
      <p:grpSp>
        <p:nvGrpSpPr>
          <p:cNvPr id="556" name="Group"/>
          <p:cNvGrpSpPr/>
          <p:nvPr/>
        </p:nvGrpSpPr>
        <p:grpSpPr>
          <a:xfrm>
            <a:off x="986911" y="4868721"/>
            <a:ext cx="4590175" cy="4090615"/>
            <a:chOff x="0" y="0"/>
            <a:chExt cx="4590173" cy="4090614"/>
          </a:xfrm>
        </p:grpSpPr>
        <p:sp>
          <p:nvSpPr>
            <p:cNvPr id="546" name="`"/>
            <p:cNvSpPr/>
            <p:nvPr/>
          </p:nvSpPr>
          <p:spPr>
            <a:xfrm rot="15868566">
              <a:off x="434107" y="1672732"/>
              <a:ext cx="3518923" cy="78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47" name="`"/>
            <p:cNvSpPr/>
            <p:nvPr/>
          </p:nvSpPr>
          <p:spPr>
            <a:xfrm rot="18397800">
              <a:off x="1908071" y="2488513"/>
              <a:ext cx="2647516" cy="55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48" name="`"/>
            <p:cNvSpPr/>
            <p:nvPr/>
          </p:nvSpPr>
          <p:spPr>
            <a:xfrm rot="12848121">
              <a:off x="2122803" y="868287"/>
              <a:ext cx="2245906" cy="45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55"/>
                  </a:moveTo>
                  <a:lnTo>
                    <a:pt x="3191" y="0"/>
                  </a:lnTo>
                  <a:lnTo>
                    <a:pt x="4946" y="13121"/>
                  </a:lnTo>
                  <a:lnTo>
                    <a:pt x="8004" y="2766"/>
                  </a:lnTo>
                  <a:lnTo>
                    <a:pt x="9651" y="16067"/>
                  </a:lnTo>
                  <a:lnTo>
                    <a:pt x="12853" y="6022"/>
                  </a:lnTo>
                  <a:lnTo>
                    <a:pt x="14153" y="19767"/>
                  </a:lnTo>
                  <a:lnTo>
                    <a:pt x="16702" y="9147"/>
                  </a:lnTo>
                  <a:lnTo>
                    <a:pt x="18218" y="21600"/>
                  </a:lnTo>
                  <a:lnTo>
                    <a:pt x="21600" y="15846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49" name="`"/>
            <p:cNvSpPr/>
            <p:nvPr/>
          </p:nvSpPr>
          <p:spPr>
            <a:xfrm rot="8048568">
              <a:off x="117403" y="863242"/>
              <a:ext cx="2246682" cy="45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55"/>
                  </a:moveTo>
                  <a:lnTo>
                    <a:pt x="3191" y="0"/>
                  </a:lnTo>
                  <a:lnTo>
                    <a:pt x="4946" y="13121"/>
                  </a:lnTo>
                  <a:lnTo>
                    <a:pt x="8004" y="2766"/>
                  </a:lnTo>
                  <a:lnTo>
                    <a:pt x="9651" y="16067"/>
                  </a:lnTo>
                  <a:lnTo>
                    <a:pt x="12853" y="6022"/>
                  </a:lnTo>
                  <a:lnTo>
                    <a:pt x="14153" y="19767"/>
                  </a:lnTo>
                  <a:lnTo>
                    <a:pt x="16702" y="9147"/>
                  </a:lnTo>
                  <a:lnTo>
                    <a:pt x="18218" y="21600"/>
                  </a:lnTo>
                  <a:lnTo>
                    <a:pt x="21600" y="15846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50" name="`"/>
            <p:cNvSpPr/>
            <p:nvPr/>
          </p:nvSpPr>
          <p:spPr>
            <a:xfrm rot="10463015">
              <a:off x="548407" y="1418731"/>
              <a:ext cx="3518923" cy="78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51" name="`"/>
            <p:cNvSpPr/>
            <p:nvPr/>
          </p:nvSpPr>
          <p:spPr>
            <a:xfrm rot="13306415">
              <a:off x="-197182" y="2528151"/>
              <a:ext cx="3001936" cy="553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52" name="Circle"/>
            <p:cNvSpPr/>
            <p:nvPr/>
          </p:nvSpPr>
          <p:spPr>
            <a:xfrm>
              <a:off x="2022912" y="3524904"/>
              <a:ext cx="565711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53" name="Circle"/>
            <p:cNvSpPr/>
            <p:nvPr/>
          </p:nvSpPr>
          <p:spPr>
            <a:xfrm>
              <a:off x="96090" y="1408979"/>
              <a:ext cx="565710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54" name="Circle"/>
            <p:cNvSpPr/>
            <p:nvPr/>
          </p:nvSpPr>
          <p:spPr>
            <a:xfrm rot="1494708">
              <a:off x="3931637" y="1555098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55" name="Circle"/>
            <p:cNvSpPr/>
            <p:nvPr/>
          </p:nvSpPr>
          <p:spPr>
            <a:xfrm rot="1494708">
              <a:off x="1889005" y="92827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Rigid Body Idea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Idealization</a:t>
            </a:r>
          </a:p>
        </p:txBody>
      </p:sp>
      <p:sp>
        <p:nvSpPr>
          <p:cNvPr id="561" name="Elastic forces are replaced with constraints that particles in the body remain a fixed distance apart"/>
          <p:cNvSpPr txBox="1"/>
          <p:nvPr>
            <p:ph type="body" sz="quarter" idx="1"/>
          </p:nvPr>
        </p:nvSpPr>
        <p:spPr>
          <a:xfrm>
            <a:off x="508000" y="2628900"/>
            <a:ext cx="11988800" cy="1788972"/>
          </a:xfrm>
          <a:prstGeom prst="rect">
            <a:avLst/>
          </a:prstGeom>
        </p:spPr>
        <p:txBody>
          <a:bodyPr/>
          <a:lstStyle/>
          <a:p>
            <a:pPr/>
            <a:r>
              <a:t>Elastic forces are replaced with constraints that particles in the body remain a fixed distance apart</a:t>
            </a:r>
          </a:p>
        </p:txBody>
      </p:sp>
      <p:grpSp>
        <p:nvGrpSpPr>
          <p:cNvPr id="572" name="Group"/>
          <p:cNvGrpSpPr/>
          <p:nvPr/>
        </p:nvGrpSpPr>
        <p:grpSpPr>
          <a:xfrm>
            <a:off x="7017911" y="4868721"/>
            <a:ext cx="4494084" cy="4090615"/>
            <a:chOff x="0" y="0"/>
            <a:chExt cx="4494082" cy="4090614"/>
          </a:xfrm>
        </p:grpSpPr>
        <p:sp>
          <p:nvSpPr>
            <p:cNvPr id="562" name="`"/>
            <p:cNvSpPr/>
            <p:nvPr/>
          </p:nvSpPr>
          <p:spPr>
            <a:xfrm flipH="1" flipV="1">
              <a:off x="2059737" y="172667"/>
              <a:ext cx="149455" cy="377425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63" name="`"/>
            <p:cNvSpPr/>
            <p:nvPr/>
          </p:nvSpPr>
          <p:spPr>
            <a:xfrm>
              <a:off x="329341" y="1640108"/>
              <a:ext cx="3762647" cy="331370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64" name="`"/>
            <p:cNvSpPr/>
            <p:nvPr/>
          </p:nvSpPr>
          <p:spPr>
            <a:xfrm>
              <a:off x="2036968" y="310840"/>
              <a:ext cx="2055020" cy="153363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65" name="`"/>
            <p:cNvSpPr/>
            <p:nvPr/>
          </p:nvSpPr>
          <p:spPr>
            <a:xfrm flipV="1">
              <a:off x="329341" y="380338"/>
              <a:ext cx="1735961" cy="125977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66" name="`"/>
            <p:cNvSpPr/>
            <p:nvPr/>
          </p:nvSpPr>
          <p:spPr>
            <a:xfrm flipV="1">
              <a:off x="2229429" y="1971477"/>
              <a:ext cx="1862559" cy="186255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67" name="`"/>
            <p:cNvSpPr/>
            <p:nvPr/>
          </p:nvSpPr>
          <p:spPr>
            <a:xfrm flipH="1" flipV="1">
              <a:off x="283377" y="1709847"/>
              <a:ext cx="1946054" cy="212418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68" name="Circle"/>
            <p:cNvSpPr/>
            <p:nvPr/>
          </p:nvSpPr>
          <p:spPr>
            <a:xfrm>
              <a:off x="1926821" y="3524904"/>
              <a:ext cx="565711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69" name="Circle"/>
            <p:cNvSpPr/>
            <p:nvPr/>
          </p:nvSpPr>
          <p:spPr>
            <a:xfrm>
              <a:off x="0" y="1408979"/>
              <a:ext cx="565710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70" name="Circle"/>
            <p:cNvSpPr/>
            <p:nvPr/>
          </p:nvSpPr>
          <p:spPr>
            <a:xfrm rot="1494708">
              <a:off x="3835546" y="1555098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71" name="Circle"/>
            <p:cNvSpPr/>
            <p:nvPr/>
          </p:nvSpPr>
          <p:spPr>
            <a:xfrm rot="1494708">
              <a:off x="1792914" y="92827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573" name="Arrow"/>
          <p:cNvSpPr/>
          <p:nvPr/>
        </p:nvSpPr>
        <p:spPr>
          <a:xfrm>
            <a:off x="5694794" y="6405421"/>
            <a:ext cx="1109319" cy="724429"/>
          </a:xfrm>
          <a:prstGeom prst="rightArrow">
            <a:avLst>
              <a:gd name="adj1" fmla="val 32000"/>
              <a:gd name="adj2" fmla="val 9800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grpSp>
        <p:nvGrpSpPr>
          <p:cNvPr id="584" name="Group"/>
          <p:cNvGrpSpPr/>
          <p:nvPr/>
        </p:nvGrpSpPr>
        <p:grpSpPr>
          <a:xfrm>
            <a:off x="986911" y="4868721"/>
            <a:ext cx="4590175" cy="4090615"/>
            <a:chOff x="0" y="0"/>
            <a:chExt cx="4590173" cy="4090614"/>
          </a:xfrm>
        </p:grpSpPr>
        <p:sp>
          <p:nvSpPr>
            <p:cNvPr id="574" name="`"/>
            <p:cNvSpPr/>
            <p:nvPr/>
          </p:nvSpPr>
          <p:spPr>
            <a:xfrm rot="15868566">
              <a:off x="434107" y="1672732"/>
              <a:ext cx="3518923" cy="78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75" name="`"/>
            <p:cNvSpPr/>
            <p:nvPr/>
          </p:nvSpPr>
          <p:spPr>
            <a:xfrm rot="18397800">
              <a:off x="1908071" y="2488513"/>
              <a:ext cx="2647516" cy="55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76" name="`"/>
            <p:cNvSpPr/>
            <p:nvPr/>
          </p:nvSpPr>
          <p:spPr>
            <a:xfrm rot="12848121">
              <a:off x="2122803" y="868287"/>
              <a:ext cx="2245906" cy="45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55"/>
                  </a:moveTo>
                  <a:lnTo>
                    <a:pt x="3191" y="0"/>
                  </a:lnTo>
                  <a:lnTo>
                    <a:pt x="4946" y="13121"/>
                  </a:lnTo>
                  <a:lnTo>
                    <a:pt x="8004" y="2766"/>
                  </a:lnTo>
                  <a:lnTo>
                    <a:pt x="9651" y="16067"/>
                  </a:lnTo>
                  <a:lnTo>
                    <a:pt x="12853" y="6022"/>
                  </a:lnTo>
                  <a:lnTo>
                    <a:pt x="14153" y="19767"/>
                  </a:lnTo>
                  <a:lnTo>
                    <a:pt x="16702" y="9147"/>
                  </a:lnTo>
                  <a:lnTo>
                    <a:pt x="18218" y="21600"/>
                  </a:lnTo>
                  <a:lnTo>
                    <a:pt x="21600" y="15846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77" name="`"/>
            <p:cNvSpPr/>
            <p:nvPr/>
          </p:nvSpPr>
          <p:spPr>
            <a:xfrm rot="8048568">
              <a:off x="117403" y="863242"/>
              <a:ext cx="2246682" cy="45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055"/>
                  </a:moveTo>
                  <a:lnTo>
                    <a:pt x="3191" y="0"/>
                  </a:lnTo>
                  <a:lnTo>
                    <a:pt x="4946" y="13121"/>
                  </a:lnTo>
                  <a:lnTo>
                    <a:pt x="8004" y="2766"/>
                  </a:lnTo>
                  <a:lnTo>
                    <a:pt x="9651" y="16067"/>
                  </a:lnTo>
                  <a:lnTo>
                    <a:pt x="12853" y="6022"/>
                  </a:lnTo>
                  <a:lnTo>
                    <a:pt x="14153" y="19767"/>
                  </a:lnTo>
                  <a:lnTo>
                    <a:pt x="16702" y="9147"/>
                  </a:lnTo>
                  <a:lnTo>
                    <a:pt x="18218" y="21600"/>
                  </a:lnTo>
                  <a:lnTo>
                    <a:pt x="21600" y="15846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78" name="`"/>
            <p:cNvSpPr/>
            <p:nvPr/>
          </p:nvSpPr>
          <p:spPr>
            <a:xfrm rot="10463015">
              <a:off x="548407" y="1418731"/>
              <a:ext cx="3518923" cy="78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906"/>
                  </a:moveTo>
                  <a:lnTo>
                    <a:pt x="3251" y="0"/>
                  </a:lnTo>
                  <a:lnTo>
                    <a:pt x="4925" y="13835"/>
                  </a:lnTo>
                  <a:lnTo>
                    <a:pt x="8058" y="2486"/>
                  </a:lnTo>
                  <a:lnTo>
                    <a:pt x="9621" y="16523"/>
                  </a:lnTo>
                  <a:lnTo>
                    <a:pt x="12897" y="5492"/>
                  </a:lnTo>
                  <a:lnTo>
                    <a:pt x="14110" y="20037"/>
                  </a:lnTo>
                  <a:lnTo>
                    <a:pt x="16734" y="8455"/>
                  </a:lnTo>
                  <a:lnTo>
                    <a:pt x="18172" y="21600"/>
                  </a:lnTo>
                  <a:lnTo>
                    <a:pt x="21600" y="15131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79" name="`"/>
            <p:cNvSpPr/>
            <p:nvPr/>
          </p:nvSpPr>
          <p:spPr>
            <a:xfrm rot="13306415">
              <a:off x="-197182" y="2528151"/>
              <a:ext cx="3001936" cy="553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43"/>
                  </a:moveTo>
                  <a:lnTo>
                    <a:pt x="3272" y="0"/>
                  </a:lnTo>
                  <a:lnTo>
                    <a:pt x="4917" y="14118"/>
                  </a:lnTo>
                  <a:lnTo>
                    <a:pt x="8076" y="2375"/>
                  </a:lnTo>
                  <a:lnTo>
                    <a:pt x="9611" y="16704"/>
                  </a:lnTo>
                  <a:lnTo>
                    <a:pt x="12912" y="5282"/>
                  </a:lnTo>
                  <a:lnTo>
                    <a:pt x="14095" y="20144"/>
                  </a:lnTo>
                  <a:lnTo>
                    <a:pt x="16746" y="8181"/>
                  </a:lnTo>
                  <a:lnTo>
                    <a:pt x="18156" y="21600"/>
                  </a:lnTo>
                  <a:lnTo>
                    <a:pt x="21600" y="14848"/>
                  </a:lnTo>
                </a:path>
              </a:pathLst>
            </a:cu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80" name="Circle"/>
            <p:cNvSpPr/>
            <p:nvPr/>
          </p:nvSpPr>
          <p:spPr>
            <a:xfrm>
              <a:off x="2022912" y="3524904"/>
              <a:ext cx="565711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81" name="Circle"/>
            <p:cNvSpPr/>
            <p:nvPr/>
          </p:nvSpPr>
          <p:spPr>
            <a:xfrm>
              <a:off x="96090" y="1408979"/>
              <a:ext cx="565710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82" name="Circle"/>
            <p:cNvSpPr/>
            <p:nvPr/>
          </p:nvSpPr>
          <p:spPr>
            <a:xfrm rot="1494708">
              <a:off x="3931637" y="1555098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83" name="Circle"/>
            <p:cNvSpPr/>
            <p:nvPr/>
          </p:nvSpPr>
          <p:spPr>
            <a:xfrm rot="1494708">
              <a:off x="1889005" y="92827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Rigid Body Idea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Idealization</a:t>
            </a:r>
          </a:p>
        </p:txBody>
      </p:sp>
      <p:sp>
        <p:nvSpPr>
          <p:cNvPr id="587" name="3n DoF are replaced with 6 DoF! position and orientation"/>
          <p:cNvSpPr txBox="1"/>
          <p:nvPr>
            <p:ph type="body" sz="quarter" idx="1"/>
          </p:nvPr>
        </p:nvSpPr>
        <p:spPr>
          <a:xfrm>
            <a:off x="508000" y="2628900"/>
            <a:ext cx="11988800" cy="1788972"/>
          </a:xfrm>
          <a:prstGeom prst="rect">
            <a:avLst/>
          </a:prstGeom>
        </p:spPr>
        <p:txBody>
          <a:bodyPr/>
          <a:lstStyle/>
          <a:p>
            <a:pPr/>
            <a:r>
              <a:t>3n DoF are replaced with 6 DoF! position and orientation </a:t>
            </a:r>
          </a:p>
        </p:txBody>
      </p:sp>
      <p:sp>
        <p:nvSpPr>
          <p:cNvPr id="602" name="Connection Line"/>
          <p:cNvSpPr/>
          <p:nvPr/>
        </p:nvSpPr>
        <p:spPr>
          <a:xfrm>
            <a:off x="5393474" y="5130710"/>
            <a:ext cx="2448918" cy="671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86" fill="norm" stroke="1" extrusionOk="0">
                <a:moveTo>
                  <a:pt x="0" y="16386"/>
                </a:moveTo>
                <a:cubicBezTo>
                  <a:pt x="6543" y="-3137"/>
                  <a:pt x="13743" y="-5214"/>
                  <a:pt x="21600" y="10154"/>
                </a:cubicBezTo>
              </a:path>
            </a:pathLst>
          </a:custGeom>
          <a:ln w="76200">
            <a:solidFill>
              <a:srgbClr val="414141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589" name="Shape"/>
          <p:cNvSpPr/>
          <p:nvPr/>
        </p:nvSpPr>
        <p:spPr>
          <a:xfrm>
            <a:off x="7657146" y="5042944"/>
            <a:ext cx="4112533" cy="37394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76" y="0"/>
                </a:moveTo>
                <a:lnTo>
                  <a:pt x="0" y="8201"/>
                </a:lnTo>
                <a:lnTo>
                  <a:pt x="10849" y="21600"/>
                </a:lnTo>
                <a:lnTo>
                  <a:pt x="21600" y="9588"/>
                </a:lnTo>
                <a:lnTo>
                  <a:pt x="9976" y="0"/>
                </a:lnTo>
                <a:close/>
              </a:path>
            </a:pathLst>
          </a:custGeom>
          <a:solidFill>
            <a:schemeClr val="accent1">
              <a:hueOff val="369194"/>
              <a:satOff val="6343"/>
              <a:lumOff val="-13963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grpSp>
        <p:nvGrpSpPr>
          <p:cNvPr id="600" name="Group"/>
          <p:cNvGrpSpPr/>
          <p:nvPr/>
        </p:nvGrpSpPr>
        <p:grpSpPr>
          <a:xfrm>
            <a:off x="794911" y="4868721"/>
            <a:ext cx="4494084" cy="4090615"/>
            <a:chOff x="0" y="0"/>
            <a:chExt cx="4494082" cy="4090614"/>
          </a:xfrm>
        </p:grpSpPr>
        <p:sp>
          <p:nvSpPr>
            <p:cNvPr id="590" name="`"/>
            <p:cNvSpPr/>
            <p:nvPr/>
          </p:nvSpPr>
          <p:spPr>
            <a:xfrm flipH="1" flipV="1">
              <a:off x="2059737" y="172667"/>
              <a:ext cx="149455" cy="377425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91" name="`"/>
            <p:cNvSpPr/>
            <p:nvPr/>
          </p:nvSpPr>
          <p:spPr>
            <a:xfrm>
              <a:off x="329341" y="1640108"/>
              <a:ext cx="3762647" cy="331370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92" name="`"/>
            <p:cNvSpPr/>
            <p:nvPr/>
          </p:nvSpPr>
          <p:spPr>
            <a:xfrm>
              <a:off x="2036968" y="310840"/>
              <a:ext cx="2055020" cy="153363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93" name="`"/>
            <p:cNvSpPr/>
            <p:nvPr/>
          </p:nvSpPr>
          <p:spPr>
            <a:xfrm flipV="1">
              <a:off x="329341" y="380338"/>
              <a:ext cx="1735961" cy="125977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94" name="`"/>
            <p:cNvSpPr/>
            <p:nvPr/>
          </p:nvSpPr>
          <p:spPr>
            <a:xfrm flipV="1">
              <a:off x="2229429" y="1971477"/>
              <a:ext cx="1862559" cy="186255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95" name="`"/>
            <p:cNvSpPr/>
            <p:nvPr/>
          </p:nvSpPr>
          <p:spPr>
            <a:xfrm flipH="1" flipV="1">
              <a:off x="283377" y="1709847"/>
              <a:ext cx="1946054" cy="212418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596" name="Circle"/>
            <p:cNvSpPr/>
            <p:nvPr/>
          </p:nvSpPr>
          <p:spPr>
            <a:xfrm>
              <a:off x="1926821" y="3524904"/>
              <a:ext cx="565711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97" name="Circle"/>
            <p:cNvSpPr/>
            <p:nvPr/>
          </p:nvSpPr>
          <p:spPr>
            <a:xfrm>
              <a:off x="0" y="1408979"/>
              <a:ext cx="565710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98" name="Circle"/>
            <p:cNvSpPr/>
            <p:nvPr/>
          </p:nvSpPr>
          <p:spPr>
            <a:xfrm rot="1494708">
              <a:off x="3835546" y="1555098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599" name="Circle"/>
            <p:cNvSpPr/>
            <p:nvPr/>
          </p:nvSpPr>
          <p:spPr>
            <a:xfrm rot="1494708">
              <a:off x="1792914" y="92827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6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4406" y="3676650"/>
            <a:ext cx="1866901" cy="46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roup"/>
          <p:cNvGrpSpPr/>
          <p:nvPr/>
        </p:nvGrpSpPr>
        <p:grpSpPr>
          <a:xfrm rot="3504631">
            <a:off x="7356051" y="4492150"/>
            <a:ext cx="4494084" cy="4090615"/>
            <a:chOff x="0" y="0"/>
            <a:chExt cx="4494082" cy="4090614"/>
          </a:xfrm>
        </p:grpSpPr>
        <p:sp>
          <p:nvSpPr>
            <p:cNvPr id="604" name="`"/>
            <p:cNvSpPr/>
            <p:nvPr/>
          </p:nvSpPr>
          <p:spPr>
            <a:xfrm flipH="1" flipV="1">
              <a:off x="2059737" y="172667"/>
              <a:ext cx="149455" cy="3774253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605" name="`"/>
            <p:cNvSpPr/>
            <p:nvPr/>
          </p:nvSpPr>
          <p:spPr>
            <a:xfrm>
              <a:off x="329341" y="1640108"/>
              <a:ext cx="3762647" cy="331370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606" name="`"/>
            <p:cNvSpPr/>
            <p:nvPr/>
          </p:nvSpPr>
          <p:spPr>
            <a:xfrm>
              <a:off x="2036968" y="310840"/>
              <a:ext cx="2055020" cy="153363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607" name="`"/>
            <p:cNvSpPr/>
            <p:nvPr/>
          </p:nvSpPr>
          <p:spPr>
            <a:xfrm flipV="1">
              <a:off x="329341" y="380338"/>
              <a:ext cx="1735961" cy="1259772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608" name="`"/>
            <p:cNvSpPr/>
            <p:nvPr/>
          </p:nvSpPr>
          <p:spPr>
            <a:xfrm flipV="1">
              <a:off x="2229429" y="1971477"/>
              <a:ext cx="1862559" cy="186255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609" name="`"/>
            <p:cNvSpPr/>
            <p:nvPr/>
          </p:nvSpPr>
          <p:spPr>
            <a:xfrm flipH="1" flipV="1">
              <a:off x="283377" y="1709847"/>
              <a:ext cx="1946054" cy="2124188"/>
            </a:xfrm>
            <a:prstGeom prst="line">
              <a:avLst/>
            </a:prstGeom>
            <a:noFill/>
            <a:ln w="101600" cap="flat">
              <a:solidFill>
                <a:schemeClr val="accent5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610" name="Circle"/>
            <p:cNvSpPr/>
            <p:nvPr/>
          </p:nvSpPr>
          <p:spPr>
            <a:xfrm>
              <a:off x="1926821" y="3524904"/>
              <a:ext cx="565711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11" name="Circle"/>
            <p:cNvSpPr/>
            <p:nvPr/>
          </p:nvSpPr>
          <p:spPr>
            <a:xfrm>
              <a:off x="0" y="1408979"/>
              <a:ext cx="565710" cy="565711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12" name="Circle"/>
            <p:cNvSpPr/>
            <p:nvPr/>
          </p:nvSpPr>
          <p:spPr>
            <a:xfrm rot="1494708">
              <a:off x="3835546" y="1555098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13" name="Circle"/>
            <p:cNvSpPr/>
            <p:nvPr/>
          </p:nvSpPr>
          <p:spPr>
            <a:xfrm rot="1494708">
              <a:off x="1792914" y="92827"/>
              <a:ext cx="565710" cy="565710"/>
            </a:xfrm>
            <a:prstGeom prst="ellipse">
              <a:avLst/>
            </a:prstGeom>
            <a:solidFill>
              <a:schemeClr val="accent1">
                <a:hueOff val="369194"/>
                <a:satOff val="6343"/>
                <a:lumOff val="-1396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615" name="Rigid Body Kinema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Kinematics</a:t>
            </a:r>
          </a:p>
        </p:txBody>
      </p:sp>
      <p:sp>
        <p:nvSpPr>
          <p:cNvPr id="616" name="Center of mass"/>
          <p:cNvSpPr txBox="1"/>
          <p:nvPr>
            <p:ph type="body" sz="half" idx="1"/>
          </p:nvPr>
        </p:nvSpPr>
        <p:spPr>
          <a:xfrm>
            <a:off x="508000" y="2628900"/>
            <a:ext cx="11988800" cy="3412826"/>
          </a:xfrm>
          <a:prstGeom prst="rect">
            <a:avLst/>
          </a:prstGeom>
        </p:spPr>
        <p:txBody>
          <a:bodyPr/>
          <a:lstStyle/>
          <a:p>
            <a:pPr/>
            <a:r>
              <a:t>Center of mass</a:t>
            </a:r>
          </a:p>
        </p:txBody>
      </p:sp>
      <p:pic>
        <p:nvPicPr>
          <p:cNvPr id="6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1833" y="5427446"/>
            <a:ext cx="3924301" cy="130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8831" y="4916553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59560" y="4031257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94083" y="7853164"/>
            <a:ext cx="4445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Circle"/>
          <p:cNvSpPr/>
          <p:nvPr/>
        </p:nvSpPr>
        <p:spPr>
          <a:xfrm rot="5015215">
            <a:off x="9409138" y="6009911"/>
            <a:ext cx="565711" cy="56571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62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1859" y="6831674"/>
            <a:ext cx="939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958181" y="8324056"/>
            <a:ext cx="419101" cy="29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Circle"/>
          <p:cNvSpPr/>
          <p:nvPr/>
        </p:nvSpPr>
        <p:spPr>
          <a:xfrm rot="12413452">
            <a:off x="9580777" y="5360071"/>
            <a:ext cx="158921" cy="158921"/>
          </a:xfrm>
          <a:prstGeom prst="ellipse">
            <a:avLst/>
          </a:prstGeom>
          <a:solidFill>
            <a:srgbClr val="D6D5D5"/>
          </a:solidFill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8" name="Shape"/>
          <p:cNvSpPr/>
          <p:nvPr/>
        </p:nvSpPr>
        <p:spPr>
          <a:xfrm rot="20280000">
            <a:off x="7075277" y="2834675"/>
            <a:ext cx="5757327" cy="4825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1" h="19891" fill="norm" stroke="1" extrusionOk="0">
                <a:moveTo>
                  <a:pt x="4178" y="5589"/>
                </a:moveTo>
                <a:cubicBezTo>
                  <a:pt x="5466" y="5246"/>
                  <a:pt x="6645" y="4514"/>
                  <a:pt x="7635" y="3514"/>
                </a:cubicBezTo>
                <a:cubicBezTo>
                  <a:pt x="8380" y="2762"/>
                  <a:pt x="9009" y="1868"/>
                  <a:pt x="9792" y="1167"/>
                </a:cubicBezTo>
                <a:cubicBezTo>
                  <a:pt x="11334" y="-214"/>
                  <a:pt x="13475" y="-528"/>
                  <a:pt x="14546" y="1097"/>
                </a:cubicBezTo>
                <a:cubicBezTo>
                  <a:pt x="15043" y="1852"/>
                  <a:pt x="15169" y="2990"/>
                  <a:pt x="15973" y="3310"/>
                </a:cubicBezTo>
                <a:cubicBezTo>
                  <a:pt x="16393" y="3477"/>
                  <a:pt x="16840" y="3318"/>
                  <a:pt x="17280" y="3268"/>
                </a:cubicBezTo>
                <a:cubicBezTo>
                  <a:pt x="18883" y="3087"/>
                  <a:pt x="20356" y="4289"/>
                  <a:pt x="20719" y="6079"/>
                </a:cubicBezTo>
                <a:cubicBezTo>
                  <a:pt x="21307" y="8974"/>
                  <a:pt x="18941" y="11133"/>
                  <a:pt x="17076" y="13280"/>
                </a:cubicBezTo>
                <a:cubicBezTo>
                  <a:pt x="15053" y="15608"/>
                  <a:pt x="13459" y="18656"/>
                  <a:pt x="10679" y="19585"/>
                </a:cubicBezTo>
                <a:cubicBezTo>
                  <a:pt x="6229" y="21072"/>
                  <a:pt x="2099" y="16931"/>
                  <a:pt x="430" y="11563"/>
                </a:cubicBezTo>
                <a:cubicBezTo>
                  <a:pt x="-51" y="10015"/>
                  <a:pt x="-293" y="8295"/>
                  <a:pt x="605" y="7091"/>
                </a:cubicBezTo>
                <a:cubicBezTo>
                  <a:pt x="1447" y="5962"/>
                  <a:pt x="2891" y="5932"/>
                  <a:pt x="4178" y="558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9" name="Line"/>
          <p:cNvSpPr/>
          <p:nvPr/>
        </p:nvSpPr>
        <p:spPr>
          <a:xfrm flipH="1" flipV="1">
            <a:off x="9184487" y="4262007"/>
            <a:ext cx="475752" cy="1177525"/>
          </a:xfrm>
          <a:prstGeom prst="line">
            <a:avLst/>
          </a:prstGeom>
          <a:ln w="25400">
            <a:solidFill>
              <a:srgbClr val="61D83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0" name="Line"/>
          <p:cNvSpPr/>
          <p:nvPr/>
        </p:nvSpPr>
        <p:spPr>
          <a:xfrm flipV="1">
            <a:off x="9255171" y="5431264"/>
            <a:ext cx="408576" cy="962544"/>
          </a:xfrm>
          <a:prstGeom prst="line">
            <a:avLst/>
          </a:prstGeom>
          <a:ln w="25400">
            <a:solidFill>
              <a:srgbClr val="00A2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1" name="Line"/>
          <p:cNvSpPr/>
          <p:nvPr/>
        </p:nvSpPr>
        <p:spPr>
          <a:xfrm flipV="1">
            <a:off x="9648461" y="4968438"/>
            <a:ext cx="1177771" cy="475851"/>
          </a:xfrm>
          <a:prstGeom prst="line">
            <a:avLst/>
          </a:prstGeom>
          <a:ln w="254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2" name="Circle"/>
          <p:cNvSpPr/>
          <p:nvPr/>
        </p:nvSpPr>
        <p:spPr>
          <a:xfrm rot="12413452">
            <a:off x="11707021" y="3537643"/>
            <a:ext cx="158922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3" name="Circle"/>
          <p:cNvSpPr/>
          <p:nvPr/>
        </p:nvSpPr>
        <p:spPr>
          <a:xfrm rot="12413452">
            <a:off x="9733192" y="3568068"/>
            <a:ext cx="158922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4" name="Circle"/>
          <p:cNvSpPr/>
          <p:nvPr/>
        </p:nvSpPr>
        <p:spPr>
          <a:xfrm rot="12413452">
            <a:off x="10266574" y="4434661"/>
            <a:ext cx="158922" cy="15892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5" name="Circle"/>
          <p:cNvSpPr/>
          <p:nvPr/>
        </p:nvSpPr>
        <p:spPr>
          <a:xfrm rot="12413452">
            <a:off x="11101757" y="5768308"/>
            <a:ext cx="158921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6" name="Circle"/>
          <p:cNvSpPr/>
          <p:nvPr/>
        </p:nvSpPr>
        <p:spPr>
          <a:xfrm rot="12413452">
            <a:off x="10091699" y="7053031"/>
            <a:ext cx="158922" cy="15892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7" name="Circle"/>
          <p:cNvSpPr/>
          <p:nvPr/>
        </p:nvSpPr>
        <p:spPr>
          <a:xfrm rot="12413452">
            <a:off x="8966501" y="7014149"/>
            <a:ext cx="158922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8" name="Circle"/>
          <p:cNvSpPr/>
          <p:nvPr/>
        </p:nvSpPr>
        <p:spPr>
          <a:xfrm rot="12413452">
            <a:off x="7862878" y="5638674"/>
            <a:ext cx="158921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9" name="Circle"/>
          <p:cNvSpPr/>
          <p:nvPr/>
        </p:nvSpPr>
        <p:spPr>
          <a:xfrm rot="12413452">
            <a:off x="8614596" y="4787064"/>
            <a:ext cx="158922" cy="158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0" name="Line"/>
          <p:cNvSpPr/>
          <p:nvPr/>
        </p:nvSpPr>
        <p:spPr>
          <a:xfrm flipH="1">
            <a:off x="8026238" y="5446255"/>
            <a:ext cx="1628006" cy="2542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1" name="Rigid Body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Coordinates</a:t>
            </a:r>
          </a:p>
        </p:txBody>
      </p:sp>
      <p:grpSp>
        <p:nvGrpSpPr>
          <p:cNvPr id="657" name="Group"/>
          <p:cNvGrpSpPr/>
          <p:nvPr/>
        </p:nvGrpSpPr>
        <p:grpSpPr>
          <a:xfrm>
            <a:off x="661777" y="3010131"/>
            <a:ext cx="5757328" cy="4825537"/>
            <a:chOff x="0" y="0"/>
            <a:chExt cx="5757326" cy="4825536"/>
          </a:xfrm>
        </p:grpSpPr>
        <p:sp>
          <p:nvSpPr>
            <p:cNvPr id="642" name="Circle"/>
            <p:cNvSpPr/>
            <p:nvPr/>
          </p:nvSpPr>
          <p:spPr>
            <a:xfrm rot="13733452">
              <a:off x="2454928" y="2401385"/>
              <a:ext cx="158922" cy="15892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43" name="Shape"/>
            <p:cNvSpPr/>
            <p:nvPr/>
          </p:nvSpPr>
          <p:spPr>
            <a:xfrm>
              <a:off x="0" y="-1"/>
              <a:ext cx="5757327" cy="4825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44" name="Line"/>
            <p:cNvSpPr/>
            <p:nvPr/>
          </p:nvSpPr>
          <p:spPr>
            <a:xfrm flipV="1">
              <a:off x="2534389" y="1210845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45" name="Line"/>
            <p:cNvSpPr/>
            <p:nvPr/>
          </p:nvSpPr>
          <p:spPr>
            <a:xfrm flipV="1">
              <a:off x="1801339" y="2474495"/>
              <a:ext cx="739401" cy="739400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46" name="Line"/>
            <p:cNvSpPr/>
            <p:nvPr/>
          </p:nvSpPr>
          <p:spPr>
            <a:xfrm>
              <a:off x="2521688" y="2480845"/>
              <a:ext cx="1270267" cy="1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47" name="Circle"/>
            <p:cNvSpPr/>
            <p:nvPr/>
          </p:nvSpPr>
          <p:spPr>
            <a:xfrm rot="13733452">
              <a:off x="5109041" y="1508164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48" name="Circle"/>
            <p:cNvSpPr/>
            <p:nvPr/>
          </p:nvSpPr>
          <p:spPr>
            <a:xfrm rot="13733452">
              <a:off x="3267541" y="796964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49" name="Circle"/>
            <p:cNvSpPr/>
            <p:nvPr/>
          </p:nvSpPr>
          <p:spPr>
            <a:xfrm rot="13733452">
              <a:off x="3437453" y="1800264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50" name="Circle"/>
            <p:cNvSpPr/>
            <p:nvPr/>
          </p:nvSpPr>
          <p:spPr>
            <a:xfrm rot="13733452">
              <a:off x="3712228" y="3349665"/>
              <a:ext cx="158921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51" name="Circle"/>
            <p:cNvSpPr/>
            <p:nvPr/>
          </p:nvSpPr>
          <p:spPr>
            <a:xfrm rot="13733452">
              <a:off x="2294453" y="4162465"/>
              <a:ext cx="158922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52" name="Circle"/>
            <p:cNvSpPr/>
            <p:nvPr/>
          </p:nvSpPr>
          <p:spPr>
            <a:xfrm rot="13733452">
              <a:off x="1265753" y="3704907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53" name="Circle"/>
            <p:cNvSpPr/>
            <p:nvPr/>
          </p:nvSpPr>
          <p:spPr>
            <a:xfrm rot="13733452">
              <a:off x="757753" y="2016164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54" name="Circle"/>
            <p:cNvSpPr/>
            <p:nvPr/>
          </p:nvSpPr>
          <p:spPr>
            <a:xfrm rot="13733452">
              <a:off x="1773753" y="1508164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55" name="Line"/>
            <p:cNvSpPr/>
            <p:nvPr/>
          </p:nvSpPr>
          <p:spPr>
            <a:xfrm flipH="1" flipV="1">
              <a:off x="921609" y="2110705"/>
              <a:ext cx="1604703" cy="374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65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41252" y="1949575"/>
              <a:ext cx="36830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8" name="Circle"/>
          <p:cNvSpPr/>
          <p:nvPr/>
        </p:nvSpPr>
        <p:spPr>
          <a:xfrm rot="12389453">
            <a:off x="11699828" y="3535103"/>
            <a:ext cx="158921" cy="15892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9" name="Circle"/>
          <p:cNvSpPr/>
          <p:nvPr/>
        </p:nvSpPr>
        <p:spPr>
          <a:xfrm rot="12389453">
            <a:off x="9726259" y="3579307"/>
            <a:ext cx="158922" cy="15892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0" name="Object Space"/>
          <p:cNvSpPr txBox="1"/>
          <p:nvPr/>
        </p:nvSpPr>
        <p:spPr>
          <a:xfrm>
            <a:off x="1892134" y="8365066"/>
            <a:ext cx="268426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Object Space</a:t>
            </a:r>
          </a:p>
        </p:txBody>
      </p:sp>
      <p:sp>
        <p:nvSpPr>
          <p:cNvPr id="661" name="World Space"/>
          <p:cNvSpPr txBox="1"/>
          <p:nvPr/>
        </p:nvSpPr>
        <p:spPr>
          <a:xfrm>
            <a:off x="8339983" y="8365066"/>
            <a:ext cx="265167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World Space</a:t>
            </a:r>
          </a:p>
        </p:txBody>
      </p:sp>
      <p:grpSp>
        <p:nvGrpSpPr>
          <p:cNvPr id="665" name="Group"/>
          <p:cNvGrpSpPr/>
          <p:nvPr/>
        </p:nvGrpSpPr>
        <p:grpSpPr>
          <a:xfrm>
            <a:off x="6222317" y="7171468"/>
            <a:ext cx="1990616" cy="2003050"/>
            <a:chOff x="0" y="0"/>
            <a:chExt cx="1990615" cy="2003049"/>
          </a:xfrm>
        </p:grpSpPr>
        <p:sp>
          <p:nvSpPr>
            <p:cNvPr id="662" name="Line"/>
            <p:cNvSpPr/>
            <p:nvPr/>
          </p:nvSpPr>
          <p:spPr>
            <a:xfrm flipV="1">
              <a:off x="733049" y="0"/>
              <a:ext cx="1" cy="1270000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63" name="Line"/>
            <p:cNvSpPr/>
            <p:nvPr/>
          </p:nvSpPr>
          <p:spPr>
            <a:xfrm flipV="1">
              <a:off x="0" y="1263649"/>
              <a:ext cx="739400" cy="739401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64" name="Line"/>
            <p:cNvSpPr/>
            <p:nvPr/>
          </p:nvSpPr>
          <p:spPr>
            <a:xfrm>
              <a:off x="720349" y="1270000"/>
              <a:ext cx="1270267" cy="0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666" name="Circle"/>
          <p:cNvSpPr/>
          <p:nvPr/>
        </p:nvSpPr>
        <p:spPr>
          <a:xfrm rot="12389453">
            <a:off x="9586359" y="5372330"/>
            <a:ext cx="158921" cy="158922"/>
          </a:xfrm>
          <a:prstGeom prst="ellipse">
            <a:avLst/>
          </a:prstGeom>
          <a:solidFill>
            <a:srgbClr val="D6D5D5"/>
          </a:solidFill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7" name="Line"/>
          <p:cNvSpPr/>
          <p:nvPr/>
        </p:nvSpPr>
        <p:spPr>
          <a:xfrm flipV="1">
            <a:off x="6960690" y="5860626"/>
            <a:ext cx="955284" cy="25815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32163" y="6487859"/>
            <a:ext cx="7493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95744" y="6663072"/>
            <a:ext cx="7620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88746" y="5086208"/>
            <a:ext cx="685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Line"/>
          <p:cNvSpPr/>
          <p:nvPr/>
        </p:nvSpPr>
        <p:spPr>
          <a:xfrm flipV="1">
            <a:off x="6960690" y="5469042"/>
            <a:ext cx="2673885" cy="297317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Linear and Angular Velo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and Angular Velocity</a:t>
            </a:r>
          </a:p>
        </p:txBody>
      </p:sp>
      <p:grpSp>
        <p:nvGrpSpPr>
          <p:cNvPr id="691" name="Group"/>
          <p:cNvGrpSpPr/>
          <p:nvPr/>
        </p:nvGrpSpPr>
        <p:grpSpPr>
          <a:xfrm>
            <a:off x="6222317" y="1929969"/>
            <a:ext cx="7316748" cy="7244549"/>
            <a:chOff x="0" y="0"/>
            <a:chExt cx="7316747" cy="7244548"/>
          </a:xfrm>
        </p:grpSpPr>
        <p:sp>
          <p:nvSpPr>
            <p:cNvPr id="676" name="Shape"/>
            <p:cNvSpPr/>
            <p:nvPr/>
          </p:nvSpPr>
          <p:spPr>
            <a:xfrm rot="20256000">
              <a:off x="857193" y="914920"/>
              <a:ext cx="5757327" cy="4825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680" name="Group"/>
            <p:cNvGrpSpPr/>
            <p:nvPr/>
          </p:nvGrpSpPr>
          <p:grpSpPr>
            <a:xfrm>
              <a:off x="0" y="5241499"/>
              <a:ext cx="1990616" cy="2003050"/>
              <a:chOff x="0" y="0"/>
              <a:chExt cx="1990615" cy="2003049"/>
            </a:xfrm>
          </p:grpSpPr>
          <p:sp>
            <p:nvSpPr>
              <p:cNvPr id="677" name="Line"/>
              <p:cNvSpPr/>
              <p:nvPr/>
            </p:nvSpPr>
            <p:spPr>
              <a:xfrm flipV="1">
                <a:off x="733049" y="0"/>
                <a:ext cx="1" cy="1270000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678" name="Line"/>
              <p:cNvSpPr/>
              <p:nvPr/>
            </p:nvSpPr>
            <p:spPr>
              <a:xfrm flipV="1">
                <a:off x="0" y="1263649"/>
                <a:ext cx="739400" cy="73940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679" name="Line"/>
              <p:cNvSpPr/>
              <p:nvPr/>
            </p:nvSpPr>
            <p:spPr>
              <a:xfrm>
                <a:off x="720349" y="1270000"/>
                <a:ext cx="1270267" cy="0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681" name="Circle"/>
            <p:cNvSpPr/>
            <p:nvPr/>
          </p:nvSpPr>
          <p:spPr>
            <a:xfrm rot="12389453">
              <a:off x="3364041" y="3442361"/>
              <a:ext cx="158922" cy="158922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2" name="Line"/>
            <p:cNvSpPr/>
            <p:nvPr/>
          </p:nvSpPr>
          <p:spPr>
            <a:xfrm flipH="1" flipV="1">
              <a:off x="2959542" y="2347648"/>
              <a:ext cx="483960" cy="1174174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3" name="Line"/>
            <p:cNvSpPr/>
            <p:nvPr/>
          </p:nvSpPr>
          <p:spPr>
            <a:xfrm flipV="1">
              <a:off x="3045106" y="3513531"/>
              <a:ext cx="401847" cy="965373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4" name="Line"/>
            <p:cNvSpPr/>
            <p:nvPr/>
          </p:nvSpPr>
          <p:spPr>
            <a:xfrm flipV="1">
              <a:off x="3431759" y="3042601"/>
              <a:ext cx="1174421" cy="484062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5" name="Circle"/>
            <p:cNvSpPr/>
            <p:nvPr/>
          </p:nvSpPr>
          <p:spPr>
            <a:xfrm rot="12389453">
              <a:off x="4043362" y="2512187"/>
              <a:ext cx="158921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6" name="Circle"/>
            <p:cNvSpPr/>
            <p:nvPr/>
          </p:nvSpPr>
          <p:spPr>
            <a:xfrm rot="12389453">
              <a:off x="4887833" y="3839970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7" name="Circle"/>
            <p:cNvSpPr/>
            <p:nvPr/>
          </p:nvSpPr>
          <p:spPr>
            <a:xfrm rot="12389453">
              <a:off x="3886770" y="5131713"/>
              <a:ext cx="158921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8" name="Circle"/>
            <p:cNvSpPr/>
            <p:nvPr/>
          </p:nvSpPr>
          <p:spPr>
            <a:xfrm rot="12389453">
              <a:off x="2761327" y="5100688"/>
              <a:ext cx="158922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9" name="Circle"/>
            <p:cNvSpPr/>
            <p:nvPr/>
          </p:nvSpPr>
          <p:spPr>
            <a:xfrm rot="12389453">
              <a:off x="1648128" y="3732950"/>
              <a:ext cx="158921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90" name="Circle"/>
            <p:cNvSpPr/>
            <p:nvPr/>
          </p:nvSpPr>
          <p:spPr>
            <a:xfrm rot="12389453">
              <a:off x="2393883" y="2876113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692" name="Linear velocity"/>
          <p:cNvSpPr txBox="1"/>
          <p:nvPr>
            <p:ph type="body" sz="half" idx="1"/>
          </p:nvPr>
        </p:nvSpPr>
        <p:spPr>
          <a:xfrm>
            <a:off x="508000" y="2628900"/>
            <a:ext cx="11988800" cy="3412826"/>
          </a:xfrm>
          <a:prstGeom prst="rect">
            <a:avLst/>
          </a:prstGeom>
        </p:spPr>
        <p:txBody>
          <a:bodyPr/>
          <a:lstStyle/>
          <a:p>
            <a:pPr/>
            <a:r>
              <a:t>Linear velocity</a:t>
            </a:r>
          </a:p>
        </p:txBody>
      </p:sp>
      <p:pic>
        <p:nvPicPr>
          <p:cNvPr id="6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6294" y="5691237"/>
            <a:ext cx="21590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Line"/>
          <p:cNvSpPr/>
          <p:nvPr/>
        </p:nvSpPr>
        <p:spPr>
          <a:xfrm flipH="1" flipV="1">
            <a:off x="7531614" y="4263923"/>
            <a:ext cx="2144906" cy="1204624"/>
          </a:xfrm>
          <a:prstGeom prst="line">
            <a:avLst/>
          </a:pr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nitial Value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Value Problem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4950" y="3180953"/>
            <a:ext cx="2374900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imple"/>
          <p:cNvSpPr txBox="1"/>
          <p:nvPr/>
        </p:nvSpPr>
        <p:spPr>
          <a:xfrm>
            <a:off x="5743488" y="5794052"/>
            <a:ext cx="151782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Simple</a:t>
            </a:r>
          </a:p>
        </p:txBody>
      </p:sp>
      <p:sp>
        <p:nvSpPr>
          <p:cNvPr id="189" name="Powerful"/>
          <p:cNvSpPr txBox="1"/>
          <p:nvPr/>
        </p:nvSpPr>
        <p:spPr>
          <a:xfrm>
            <a:off x="5511427" y="6711156"/>
            <a:ext cx="198194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Powerful</a:t>
            </a:r>
          </a:p>
        </p:txBody>
      </p:sp>
      <p:sp>
        <p:nvSpPr>
          <p:cNvPr id="190" name="Instructive"/>
          <p:cNvSpPr txBox="1"/>
          <p:nvPr/>
        </p:nvSpPr>
        <p:spPr>
          <a:xfrm>
            <a:off x="5356162" y="7628259"/>
            <a:ext cx="229247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Instructive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2650" y="4356248"/>
            <a:ext cx="3619500" cy="1231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3"/>
      <p:bldP build="whole" bldLvl="1" animBg="1" rev="0" advAuto="0" spid="188" grpId="1"/>
      <p:bldP build="whole" bldLvl="1" animBg="1" rev="0" advAuto="0" spid="189" grpId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Linear and Angular Velo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and Angular Velocity</a:t>
            </a:r>
          </a:p>
        </p:txBody>
      </p:sp>
      <p:sp>
        <p:nvSpPr>
          <p:cNvPr id="697" name="Angular velocity"/>
          <p:cNvSpPr txBox="1"/>
          <p:nvPr>
            <p:ph type="body" sz="quarter" idx="1"/>
          </p:nvPr>
        </p:nvSpPr>
        <p:spPr>
          <a:xfrm>
            <a:off x="508000" y="2628900"/>
            <a:ext cx="5832374" cy="3412826"/>
          </a:xfrm>
          <a:prstGeom prst="rect">
            <a:avLst/>
          </a:prstGeom>
        </p:spPr>
        <p:txBody>
          <a:bodyPr/>
          <a:lstStyle/>
          <a:p>
            <a:pPr/>
            <a:r>
              <a:t>Angular velocity</a:t>
            </a:r>
          </a:p>
        </p:txBody>
      </p:sp>
      <p:pic>
        <p:nvPicPr>
          <p:cNvPr id="6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2094" y="5691237"/>
            <a:ext cx="7874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4" name="Group"/>
          <p:cNvGrpSpPr/>
          <p:nvPr/>
        </p:nvGrpSpPr>
        <p:grpSpPr>
          <a:xfrm>
            <a:off x="6222317" y="1929969"/>
            <a:ext cx="7316748" cy="7244549"/>
            <a:chOff x="0" y="0"/>
            <a:chExt cx="7316747" cy="7244548"/>
          </a:xfrm>
        </p:grpSpPr>
        <p:sp>
          <p:nvSpPr>
            <p:cNvPr id="699" name="Shape"/>
            <p:cNvSpPr/>
            <p:nvPr/>
          </p:nvSpPr>
          <p:spPr>
            <a:xfrm rot="20256000">
              <a:off x="857193" y="914920"/>
              <a:ext cx="5757327" cy="4825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703" name="Group"/>
            <p:cNvGrpSpPr/>
            <p:nvPr/>
          </p:nvGrpSpPr>
          <p:grpSpPr>
            <a:xfrm>
              <a:off x="0" y="5241499"/>
              <a:ext cx="1990616" cy="2003050"/>
              <a:chOff x="0" y="0"/>
              <a:chExt cx="1990615" cy="2003049"/>
            </a:xfrm>
          </p:grpSpPr>
          <p:sp>
            <p:nvSpPr>
              <p:cNvPr id="700" name="Line"/>
              <p:cNvSpPr/>
              <p:nvPr/>
            </p:nvSpPr>
            <p:spPr>
              <a:xfrm flipV="1">
                <a:off x="733049" y="0"/>
                <a:ext cx="1" cy="1270000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701" name="Line"/>
              <p:cNvSpPr/>
              <p:nvPr/>
            </p:nvSpPr>
            <p:spPr>
              <a:xfrm flipV="1">
                <a:off x="0" y="1263649"/>
                <a:ext cx="739400" cy="739401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702" name="Line"/>
              <p:cNvSpPr/>
              <p:nvPr/>
            </p:nvSpPr>
            <p:spPr>
              <a:xfrm>
                <a:off x="720349" y="1270000"/>
                <a:ext cx="1270267" cy="0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704" name="Circle"/>
            <p:cNvSpPr/>
            <p:nvPr/>
          </p:nvSpPr>
          <p:spPr>
            <a:xfrm rot="12389453">
              <a:off x="3364041" y="3442361"/>
              <a:ext cx="158922" cy="158922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05" name="Line"/>
            <p:cNvSpPr/>
            <p:nvPr/>
          </p:nvSpPr>
          <p:spPr>
            <a:xfrm flipH="1" flipV="1">
              <a:off x="2959542" y="2347648"/>
              <a:ext cx="483960" cy="1174174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06" name="Line"/>
            <p:cNvSpPr/>
            <p:nvPr/>
          </p:nvSpPr>
          <p:spPr>
            <a:xfrm flipV="1">
              <a:off x="3045106" y="3513531"/>
              <a:ext cx="401847" cy="965373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07" name="Line"/>
            <p:cNvSpPr/>
            <p:nvPr/>
          </p:nvSpPr>
          <p:spPr>
            <a:xfrm flipV="1">
              <a:off x="3431759" y="3042601"/>
              <a:ext cx="1174421" cy="484062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08" name="Circle"/>
            <p:cNvSpPr/>
            <p:nvPr/>
          </p:nvSpPr>
          <p:spPr>
            <a:xfrm rot="12389453">
              <a:off x="4043362" y="2512187"/>
              <a:ext cx="158921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09" name="Circle"/>
            <p:cNvSpPr/>
            <p:nvPr/>
          </p:nvSpPr>
          <p:spPr>
            <a:xfrm rot="12389453">
              <a:off x="4887833" y="3839970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10" name="Circle"/>
            <p:cNvSpPr/>
            <p:nvPr/>
          </p:nvSpPr>
          <p:spPr>
            <a:xfrm rot="12389453">
              <a:off x="3886770" y="5131713"/>
              <a:ext cx="158921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11" name="Circle"/>
            <p:cNvSpPr/>
            <p:nvPr/>
          </p:nvSpPr>
          <p:spPr>
            <a:xfrm rot="12389453">
              <a:off x="2761327" y="5100688"/>
              <a:ext cx="158922" cy="1589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12" name="Circle"/>
            <p:cNvSpPr/>
            <p:nvPr/>
          </p:nvSpPr>
          <p:spPr>
            <a:xfrm rot="12389453">
              <a:off x="1648128" y="3732950"/>
              <a:ext cx="158921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13" name="Circle"/>
            <p:cNvSpPr/>
            <p:nvPr/>
          </p:nvSpPr>
          <p:spPr>
            <a:xfrm rot="12389453">
              <a:off x="2393883" y="2876113"/>
              <a:ext cx="158922" cy="1589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715" name="Line"/>
          <p:cNvSpPr/>
          <p:nvPr/>
        </p:nvSpPr>
        <p:spPr>
          <a:xfrm flipV="1">
            <a:off x="9676519" y="2617518"/>
            <a:ext cx="1147963" cy="2851029"/>
          </a:xfrm>
          <a:prstGeom prst="line">
            <a:avLst/>
          </a:pr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716" name="Line"/>
          <p:cNvSpPr/>
          <p:nvPr/>
        </p:nvSpPr>
        <p:spPr>
          <a:xfrm rot="17641981">
            <a:off x="9832238" y="3164440"/>
            <a:ext cx="828750" cy="1735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85" h="18056" fill="norm" stroke="1" extrusionOk="0">
                <a:moveTo>
                  <a:pt x="14498" y="2064"/>
                </a:moveTo>
                <a:cubicBezTo>
                  <a:pt x="10003" y="-1659"/>
                  <a:pt x="2712" y="-142"/>
                  <a:pt x="528" y="4971"/>
                </a:cubicBezTo>
                <a:cubicBezTo>
                  <a:pt x="-538" y="7466"/>
                  <a:pt x="101" y="10224"/>
                  <a:pt x="1637" y="12528"/>
                </a:cubicBezTo>
                <a:cubicBezTo>
                  <a:pt x="5305" y="18028"/>
                  <a:pt x="13172" y="19941"/>
                  <a:pt x="17914" y="15880"/>
                </a:cubicBezTo>
                <a:cubicBezTo>
                  <a:pt x="20610" y="13571"/>
                  <a:pt x="21062" y="9870"/>
                  <a:pt x="18986" y="7098"/>
                </a:cubicBezTo>
              </a:path>
            </a:pathLst>
          </a:custGeom>
          <a:ln w="508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Linear and Angular Velo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and Angular Velocity</a:t>
            </a:r>
          </a:p>
        </p:txBody>
      </p:sp>
      <p:sp>
        <p:nvSpPr>
          <p:cNvPr id="721" name="angular velocity"/>
          <p:cNvSpPr txBox="1"/>
          <p:nvPr>
            <p:ph type="body" sz="quarter" idx="1"/>
          </p:nvPr>
        </p:nvSpPr>
        <p:spPr>
          <a:xfrm>
            <a:off x="508000" y="2628900"/>
            <a:ext cx="5832374" cy="3412826"/>
          </a:xfrm>
          <a:prstGeom prst="rect">
            <a:avLst/>
          </a:prstGeom>
        </p:spPr>
        <p:txBody>
          <a:bodyPr/>
          <a:lstStyle/>
          <a:p>
            <a:pPr/>
            <a:r>
              <a:t>angular velocity</a:t>
            </a:r>
          </a:p>
        </p:txBody>
      </p:sp>
      <p:pic>
        <p:nvPicPr>
          <p:cNvPr id="7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4544" y="3247301"/>
            <a:ext cx="6584370" cy="5357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2094" y="5691237"/>
            <a:ext cx="7874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Rigid Body Coordina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Coordinates</a:t>
            </a:r>
          </a:p>
        </p:txBody>
      </p:sp>
      <p:grpSp>
        <p:nvGrpSpPr>
          <p:cNvPr id="741" name="Group"/>
          <p:cNvGrpSpPr/>
          <p:nvPr/>
        </p:nvGrpSpPr>
        <p:grpSpPr>
          <a:xfrm>
            <a:off x="2067244" y="2936409"/>
            <a:ext cx="3609843" cy="3025611"/>
            <a:chOff x="0" y="0"/>
            <a:chExt cx="3609842" cy="3025609"/>
          </a:xfrm>
        </p:grpSpPr>
        <p:sp>
          <p:nvSpPr>
            <p:cNvPr id="726" name="Circle"/>
            <p:cNvSpPr/>
            <p:nvPr/>
          </p:nvSpPr>
          <p:spPr>
            <a:xfrm rot="13733452">
              <a:off x="1539239" y="1505667"/>
              <a:ext cx="99644" cy="99644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27" name="Shape"/>
            <p:cNvSpPr/>
            <p:nvPr/>
          </p:nvSpPr>
          <p:spPr>
            <a:xfrm>
              <a:off x="0" y="-1"/>
              <a:ext cx="3609843" cy="3025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28" name="Line"/>
            <p:cNvSpPr/>
            <p:nvPr/>
          </p:nvSpPr>
          <p:spPr>
            <a:xfrm flipV="1">
              <a:off x="1589061" y="759199"/>
              <a:ext cx="1" cy="796291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29" name="Line"/>
            <p:cNvSpPr/>
            <p:nvPr/>
          </p:nvSpPr>
          <p:spPr>
            <a:xfrm flipV="1">
              <a:off x="1129439" y="1551508"/>
              <a:ext cx="463604" cy="463604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30" name="Line"/>
            <p:cNvSpPr/>
            <p:nvPr/>
          </p:nvSpPr>
          <p:spPr>
            <a:xfrm>
              <a:off x="1581098" y="1555489"/>
              <a:ext cx="796457" cy="1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31" name="Circle"/>
            <p:cNvSpPr/>
            <p:nvPr/>
          </p:nvSpPr>
          <p:spPr>
            <a:xfrm rot="13733452">
              <a:off x="3203367" y="94561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32" name="Circle"/>
            <p:cNvSpPr/>
            <p:nvPr/>
          </p:nvSpPr>
          <p:spPr>
            <a:xfrm rot="13733452">
              <a:off x="2048747" y="499696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33" name="Circle"/>
            <p:cNvSpPr/>
            <p:nvPr/>
          </p:nvSpPr>
          <p:spPr>
            <a:xfrm rot="13733452">
              <a:off x="2155282" y="1128765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34" name="Circle"/>
            <p:cNvSpPr/>
            <p:nvPr/>
          </p:nvSpPr>
          <p:spPr>
            <a:xfrm rot="13733452">
              <a:off x="2327566" y="210023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35" name="Circle"/>
            <p:cNvSpPr/>
            <p:nvPr/>
          </p:nvSpPr>
          <p:spPr>
            <a:xfrm rot="13733452">
              <a:off x="1438621" y="2609864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36" name="Circle"/>
            <p:cNvSpPr/>
            <p:nvPr/>
          </p:nvSpPr>
          <p:spPr>
            <a:xfrm rot="13733452">
              <a:off x="793627" y="2322976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37" name="Circle"/>
            <p:cNvSpPr/>
            <p:nvPr/>
          </p:nvSpPr>
          <p:spPr>
            <a:xfrm rot="13733452">
              <a:off x="475111" y="1264134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38" name="Circle"/>
            <p:cNvSpPr/>
            <p:nvPr/>
          </p:nvSpPr>
          <p:spPr>
            <a:xfrm rot="13733452">
              <a:off x="1112143" y="94561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39" name="Line"/>
            <p:cNvSpPr/>
            <p:nvPr/>
          </p:nvSpPr>
          <p:spPr>
            <a:xfrm flipH="1" flipV="1">
              <a:off x="577849" y="1323411"/>
              <a:ext cx="1006148" cy="2345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74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66365" y="1222383"/>
              <a:ext cx="230925" cy="183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65" name="Group"/>
          <p:cNvGrpSpPr/>
          <p:nvPr/>
        </p:nvGrpSpPr>
        <p:grpSpPr>
          <a:xfrm>
            <a:off x="7263968" y="2178049"/>
            <a:ext cx="4587599" cy="4542331"/>
            <a:chOff x="0" y="0"/>
            <a:chExt cx="4587598" cy="4542329"/>
          </a:xfrm>
        </p:grpSpPr>
        <p:grpSp>
          <p:nvGrpSpPr>
            <p:cNvPr id="745" name="Group"/>
            <p:cNvGrpSpPr/>
            <p:nvPr/>
          </p:nvGrpSpPr>
          <p:grpSpPr>
            <a:xfrm>
              <a:off x="0" y="3286418"/>
              <a:ext cx="1248116" cy="1255912"/>
              <a:chOff x="0" y="0"/>
              <a:chExt cx="1248115" cy="1255911"/>
            </a:xfrm>
          </p:grpSpPr>
          <p:sp>
            <p:nvSpPr>
              <p:cNvPr id="742" name="Line"/>
              <p:cNvSpPr/>
              <p:nvPr/>
            </p:nvSpPr>
            <p:spPr>
              <a:xfrm flipV="1">
                <a:off x="459621" y="0"/>
                <a:ext cx="1" cy="796290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743" name="Line"/>
              <p:cNvSpPr/>
              <p:nvPr/>
            </p:nvSpPr>
            <p:spPr>
              <a:xfrm flipV="1">
                <a:off x="0" y="792308"/>
                <a:ext cx="463604" cy="463604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744" name="Line"/>
              <p:cNvSpPr/>
              <p:nvPr/>
            </p:nvSpPr>
            <p:spPr>
              <a:xfrm>
                <a:off x="451658" y="796289"/>
                <a:ext cx="796458" cy="1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746" name="Circle"/>
            <p:cNvSpPr/>
            <p:nvPr/>
          </p:nvSpPr>
          <p:spPr>
            <a:xfrm rot="12389453">
              <a:off x="2109253" y="2158359"/>
              <a:ext cx="99644" cy="99644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47" name="Shape"/>
            <p:cNvSpPr/>
            <p:nvPr/>
          </p:nvSpPr>
          <p:spPr>
            <a:xfrm rot="20256000">
              <a:off x="537459" y="573654"/>
              <a:ext cx="3609843" cy="3025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48" name="Line"/>
            <p:cNvSpPr/>
            <p:nvPr/>
          </p:nvSpPr>
          <p:spPr>
            <a:xfrm flipH="1" flipV="1">
              <a:off x="1855632" y="1471974"/>
              <a:ext cx="303443" cy="736208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49" name="Line"/>
            <p:cNvSpPr/>
            <p:nvPr/>
          </p:nvSpPr>
          <p:spPr>
            <a:xfrm flipV="1">
              <a:off x="1909281" y="2202983"/>
              <a:ext cx="251958" cy="605289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0" name="Line"/>
            <p:cNvSpPr/>
            <p:nvPr/>
          </p:nvSpPr>
          <p:spPr>
            <a:xfrm flipV="1">
              <a:off x="2151712" y="1907709"/>
              <a:ext cx="736361" cy="303507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1" name="Circle"/>
            <p:cNvSpPr/>
            <p:nvPr/>
          </p:nvSpPr>
          <p:spPr>
            <a:xfrm rot="12389453">
              <a:off x="3434397" y="1006418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2" name="Circle"/>
            <p:cNvSpPr/>
            <p:nvPr/>
          </p:nvSpPr>
          <p:spPr>
            <a:xfrm rot="12389453">
              <a:off x="2196970" y="1034134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3" name="Circle"/>
            <p:cNvSpPr/>
            <p:nvPr/>
          </p:nvSpPr>
          <p:spPr>
            <a:xfrm rot="12389453">
              <a:off x="2535186" y="1575140"/>
              <a:ext cx="99645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4" name="Circle"/>
            <p:cNvSpPr/>
            <p:nvPr/>
          </p:nvSpPr>
          <p:spPr>
            <a:xfrm rot="12389453">
              <a:off x="3064670" y="240766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5" name="Circle"/>
            <p:cNvSpPr/>
            <p:nvPr/>
          </p:nvSpPr>
          <p:spPr>
            <a:xfrm rot="12389453">
              <a:off x="2437003" y="321758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6" name="Circle"/>
            <p:cNvSpPr/>
            <p:nvPr/>
          </p:nvSpPr>
          <p:spPr>
            <a:xfrm rot="12389453">
              <a:off x="1731351" y="319813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7" name="Circle"/>
            <p:cNvSpPr/>
            <p:nvPr/>
          </p:nvSpPr>
          <p:spPr>
            <a:xfrm rot="12389453">
              <a:off x="1033376" y="234055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8" name="Circle"/>
            <p:cNvSpPr/>
            <p:nvPr/>
          </p:nvSpPr>
          <p:spPr>
            <a:xfrm rot="12389453">
              <a:off x="1500964" y="180332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9" name="Line"/>
            <p:cNvSpPr/>
            <p:nvPr/>
          </p:nvSpPr>
          <p:spPr>
            <a:xfrm flipH="1">
              <a:off x="1135724" y="2212423"/>
              <a:ext cx="1019622" cy="1665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60" name="Line"/>
            <p:cNvSpPr/>
            <p:nvPr/>
          </p:nvSpPr>
          <p:spPr>
            <a:xfrm flipV="1">
              <a:off x="462959" y="2464520"/>
              <a:ext cx="598963" cy="16186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76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0972" y="2857795"/>
              <a:ext cx="469812" cy="294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6838" y="2967654"/>
              <a:ext cx="477775" cy="294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58350" y="1978960"/>
              <a:ext cx="429997" cy="294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4" name="Line"/>
            <p:cNvSpPr/>
            <p:nvPr/>
          </p:nvSpPr>
          <p:spPr>
            <a:xfrm flipV="1">
              <a:off x="462959" y="2218997"/>
              <a:ext cx="1676526" cy="18641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766" name="particle position"/>
          <p:cNvSpPr txBox="1"/>
          <p:nvPr/>
        </p:nvSpPr>
        <p:spPr>
          <a:xfrm>
            <a:off x="2172734" y="6980729"/>
            <a:ext cx="339886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particle position</a:t>
            </a:r>
          </a:p>
        </p:txBody>
      </p:sp>
      <p:sp>
        <p:nvSpPr>
          <p:cNvPr id="767" name="particle velocity"/>
          <p:cNvSpPr txBox="1"/>
          <p:nvPr/>
        </p:nvSpPr>
        <p:spPr>
          <a:xfrm>
            <a:off x="2197625" y="8430484"/>
            <a:ext cx="334908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particle velocity</a:t>
            </a:r>
          </a:p>
        </p:txBody>
      </p:sp>
      <p:pic>
        <p:nvPicPr>
          <p:cNvPr id="76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07031" y="8589234"/>
            <a:ext cx="4838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61273" y="7141236"/>
            <a:ext cx="4102101" cy="119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Linear and Angular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and Angular Momentum</a:t>
            </a:r>
          </a:p>
        </p:txBody>
      </p:sp>
      <p:sp>
        <p:nvSpPr>
          <p:cNvPr id="772" name="Linear Momentum…"/>
          <p:cNvSpPr txBox="1"/>
          <p:nvPr>
            <p:ph type="body" sz="half" idx="1"/>
          </p:nvPr>
        </p:nvSpPr>
        <p:spPr>
          <a:xfrm>
            <a:off x="1016000" y="2455685"/>
            <a:ext cx="8189316" cy="6096001"/>
          </a:xfrm>
          <a:prstGeom prst="rect">
            <a:avLst/>
          </a:prstGeom>
        </p:spPr>
        <p:txBody>
          <a:bodyPr/>
          <a:lstStyle/>
          <a:p>
            <a:pPr marL="465201" indent="-465201" defTabSz="578358">
              <a:spcBef>
                <a:spcPts val="2300"/>
              </a:spcBef>
              <a:defRPr sz="3564"/>
            </a:pPr>
            <a:r>
              <a:t>Linear Momentum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Angular Momentum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</a:p>
        </p:txBody>
      </p:sp>
      <p:grpSp>
        <p:nvGrpSpPr>
          <p:cNvPr id="796" name="Group"/>
          <p:cNvGrpSpPr/>
          <p:nvPr/>
        </p:nvGrpSpPr>
        <p:grpSpPr>
          <a:xfrm>
            <a:off x="8056794" y="2178049"/>
            <a:ext cx="4587599" cy="4542331"/>
            <a:chOff x="0" y="0"/>
            <a:chExt cx="4587598" cy="4542329"/>
          </a:xfrm>
        </p:grpSpPr>
        <p:grpSp>
          <p:nvGrpSpPr>
            <p:cNvPr id="776" name="Group"/>
            <p:cNvGrpSpPr/>
            <p:nvPr/>
          </p:nvGrpSpPr>
          <p:grpSpPr>
            <a:xfrm>
              <a:off x="0" y="3286418"/>
              <a:ext cx="1248116" cy="1255912"/>
              <a:chOff x="0" y="0"/>
              <a:chExt cx="1248115" cy="1255911"/>
            </a:xfrm>
          </p:grpSpPr>
          <p:sp>
            <p:nvSpPr>
              <p:cNvPr id="773" name="Line"/>
              <p:cNvSpPr/>
              <p:nvPr/>
            </p:nvSpPr>
            <p:spPr>
              <a:xfrm flipV="1">
                <a:off x="459621" y="0"/>
                <a:ext cx="1" cy="796290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774" name="Line"/>
              <p:cNvSpPr/>
              <p:nvPr/>
            </p:nvSpPr>
            <p:spPr>
              <a:xfrm flipV="1">
                <a:off x="0" y="792308"/>
                <a:ext cx="463604" cy="463604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775" name="Line"/>
              <p:cNvSpPr/>
              <p:nvPr/>
            </p:nvSpPr>
            <p:spPr>
              <a:xfrm>
                <a:off x="451658" y="796289"/>
                <a:ext cx="796458" cy="1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777" name="Circle"/>
            <p:cNvSpPr/>
            <p:nvPr/>
          </p:nvSpPr>
          <p:spPr>
            <a:xfrm rot="12389453">
              <a:off x="2109253" y="2158359"/>
              <a:ext cx="99644" cy="99644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78" name="Shape"/>
            <p:cNvSpPr/>
            <p:nvPr/>
          </p:nvSpPr>
          <p:spPr>
            <a:xfrm rot="20256000">
              <a:off x="537459" y="573654"/>
              <a:ext cx="3609843" cy="3025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79" name="Line"/>
            <p:cNvSpPr/>
            <p:nvPr/>
          </p:nvSpPr>
          <p:spPr>
            <a:xfrm flipH="1" flipV="1">
              <a:off x="1855632" y="1471974"/>
              <a:ext cx="303443" cy="736208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0" name="Line"/>
            <p:cNvSpPr/>
            <p:nvPr/>
          </p:nvSpPr>
          <p:spPr>
            <a:xfrm flipV="1">
              <a:off x="1909281" y="2202983"/>
              <a:ext cx="251958" cy="605289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1" name="Line"/>
            <p:cNvSpPr/>
            <p:nvPr/>
          </p:nvSpPr>
          <p:spPr>
            <a:xfrm flipV="1">
              <a:off x="2151712" y="1907709"/>
              <a:ext cx="736361" cy="303507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2" name="Circle"/>
            <p:cNvSpPr/>
            <p:nvPr/>
          </p:nvSpPr>
          <p:spPr>
            <a:xfrm rot="12389453">
              <a:off x="3434397" y="1006418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3" name="Circle"/>
            <p:cNvSpPr/>
            <p:nvPr/>
          </p:nvSpPr>
          <p:spPr>
            <a:xfrm rot="12389453">
              <a:off x="2196970" y="1034134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4" name="Circle"/>
            <p:cNvSpPr/>
            <p:nvPr/>
          </p:nvSpPr>
          <p:spPr>
            <a:xfrm rot="12389453">
              <a:off x="2535186" y="1575140"/>
              <a:ext cx="99645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5" name="Circle"/>
            <p:cNvSpPr/>
            <p:nvPr/>
          </p:nvSpPr>
          <p:spPr>
            <a:xfrm rot="12389453">
              <a:off x="3064670" y="240766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6" name="Circle"/>
            <p:cNvSpPr/>
            <p:nvPr/>
          </p:nvSpPr>
          <p:spPr>
            <a:xfrm rot="12389453">
              <a:off x="2437003" y="321758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7" name="Circle"/>
            <p:cNvSpPr/>
            <p:nvPr/>
          </p:nvSpPr>
          <p:spPr>
            <a:xfrm rot="12389453">
              <a:off x="1731351" y="319813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8" name="Circle"/>
            <p:cNvSpPr/>
            <p:nvPr/>
          </p:nvSpPr>
          <p:spPr>
            <a:xfrm rot="12389453">
              <a:off x="1033376" y="234055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9" name="Circle"/>
            <p:cNvSpPr/>
            <p:nvPr/>
          </p:nvSpPr>
          <p:spPr>
            <a:xfrm rot="12389453">
              <a:off x="1500964" y="180332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90" name="Line"/>
            <p:cNvSpPr/>
            <p:nvPr/>
          </p:nvSpPr>
          <p:spPr>
            <a:xfrm flipH="1">
              <a:off x="1135724" y="2212423"/>
              <a:ext cx="1019622" cy="1665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91" name="Line"/>
            <p:cNvSpPr/>
            <p:nvPr/>
          </p:nvSpPr>
          <p:spPr>
            <a:xfrm flipV="1">
              <a:off x="462959" y="2464520"/>
              <a:ext cx="598963" cy="16186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79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10972" y="2857795"/>
              <a:ext cx="469812" cy="294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6838" y="2967654"/>
              <a:ext cx="477775" cy="294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58350" y="1978960"/>
              <a:ext cx="429997" cy="294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5" name="Line"/>
            <p:cNvSpPr/>
            <p:nvPr/>
          </p:nvSpPr>
          <p:spPr>
            <a:xfrm flipV="1">
              <a:off x="462959" y="2218997"/>
              <a:ext cx="1676526" cy="18641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79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73634" y="3420514"/>
            <a:ext cx="4241801" cy="2057401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(c.o.m. origin)"/>
          <p:cNvSpPr txBox="1"/>
          <p:nvPr/>
        </p:nvSpPr>
        <p:spPr>
          <a:xfrm>
            <a:off x="573774" y="4953456"/>
            <a:ext cx="200397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(c.o.m. origin)</a:t>
            </a:r>
          </a:p>
        </p:txBody>
      </p:sp>
      <p:sp>
        <p:nvSpPr>
          <p:cNvPr id="799" name="(c.o.m. origin)"/>
          <p:cNvSpPr txBox="1"/>
          <p:nvPr/>
        </p:nvSpPr>
        <p:spPr>
          <a:xfrm>
            <a:off x="573774" y="8414662"/>
            <a:ext cx="200397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(c.o.m. origin)</a:t>
            </a:r>
          </a:p>
        </p:txBody>
      </p:sp>
      <p:pic>
        <p:nvPicPr>
          <p:cNvPr id="80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29572" y="6879129"/>
            <a:ext cx="5638801" cy="2057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3" name="Group"/>
          <p:cNvGrpSpPr/>
          <p:nvPr/>
        </p:nvGrpSpPr>
        <p:grpSpPr>
          <a:xfrm>
            <a:off x="7636006" y="8414662"/>
            <a:ext cx="3081871" cy="508001"/>
            <a:chOff x="0" y="0"/>
            <a:chExt cx="3081870" cy="508000"/>
          </a:xfrm>
        </p:grpSpPr>
        <p:sp>
          <p:nvSpPr>
            <p:cNvPr id="801" name="inertia tensor"/>
            <p:cNvSpPr txBox="1"/>
            <p:nvPr/>
          </p:nvSpPr>
          <p:spPr>
            <a:xfrm>
              <a:off x="1113766" y="-1"/>
              <a:ext cx="1968105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inertia tensor</a:t>
              </a:r>
            </a:p>
          </p:txBody>
        </p:sp>
        <p:pic>
          <p:nvPicPr>
            <p:cNvPr id="80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1997"/>
              <a:ext cx="927100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Rigid Body Inertia Tens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Rigid Body Inertia Tensor</a:t>
            </a:r>
          </a:p>
        </p:txBody>
      </p:sp>
      <p:grpSp>
        <p:nvGrpSpPr>
          <p:cNvPr id="819" name="Group"/>
          <p:cNvGrpSpPr/>
          <p:nvPr/>
        </p:nvGrpSpPr>
        <p:grpSpPr>
          <a:xfrm>
            <a:off x="8153957" y="2178050"/>
            <a:ext cx="4490436" cy="4172920"/>
            <a:chOff x="0" y="0"/>
            <a:chExt cx="4490435" cy="4172919"/>
          </a:xfrm>
        </p:grpSpPr>
        <p:sp>
          <p:nvSpPr>
            <p:cNvPr id="806" name="Circle"/>
            <p:cNvSpPr/>
            <p:nvPr/>
          </p:nvSpPr>
          <p:spPr>
            <a:xfrm rot="12389453">
              <a:off x="2012090" y="2158359"/>
              <a:ext cx="99644" cy="99644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07" name="Shape"/>
            <p:cNvSpPr/>
            <p:nvPr/>
          </p:nvSpPr>
          <p:spPr>
            <a:xfrm rot="20256000">
              <a:off x="440296" y="573654"/>
              <a:ext cx="3609843" cy="3025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1" h="19891" fill="norm" stroke="1" extrusionOk="0">
                  <a:moveTo>
                    <a:pt x="4178" y="5589"/>
                  </a:moveTo>
                  <a:cubicBezTo>
                    <a:pt x="5466" y="5246"/>
                    <a:pt x="6645" y="4514"/>
                    <a:pt x="7635" y="3514"/>
                  </a:cubicBezTo>
                  <a:cubicBezTo>
                    <a:pt x="8380" y="2762"/>
                    <a:pt x="9009" y="1868"/>
                    <a:pt x="9792" y="1167"/>
                  </a:cubicBezTo>
                  <a:cubicBezTo>
                    <a:pt x="11334" y="-214"/>
                    <a:pt x="13475" y="-528"/>
                    <a:pt x="14546" y="1097"/>
                  </a:cubicBezTo>
                  <a:cubicBezTo>
                    <a:pt x="15043" y="1852"/>
                    <a:pt x="15169" y="2990"/>
                    <a:pt x="15973" y="3310"/>
                  </a:cubicBezTo>
                  <a:cubicBezTo>
                    <a:pt x="16393" y="3477"/>
                    <a:pt x="16840" y="3318"/>
                    <a:pt x="17280" y="3268"/>
                  </a:cubicBezTo>
                  <a:cubicBezTo>
                    <a:pt x="18883" y="3087"/>
                    <a:pt x="20356" y="4289"/>
                    <a:pt x="20719" y="6079"/>
                  </a:cubicBezTo>
                  <a:cubicBezTo>
                    <a:pt x="21307" y="8974"/>
                    <a:pt x="18941" y="11133"/>
                    <a:pt x="17076" y="13280"/>
                  </a:cubicBezTo>
                  <a:cubicBezTo>
                    <a:pt x="15053" y="15608"/>
                    <a:pt x="13459" y="18656"/>
                    <a:pt x="10679" y="19585"/>
                  </a:cubicBezTo>
                  <a:cubicBezTo>
                    <a:pt x="6229" y="21072"/>
                    <a:pt x="2099" y="16931"/>
                    <a:pt x="430" y="11563"/>
                  </a:cubicBezTo>
                  <a:cubicBezTo>
                    <a:pt x="-51" y="10015"/>
                    <a:pt x="-293" y="8295"/>
                    <a:pt x="605" y="7091"/>
                  </a:cubicBezTo>
                  <a:cubicBezTo>
                    <a:pt x="1447" y="5962"/>
                    <a:pt x="2891" y="5932"/>
                    <a:pt x="4178" y="5589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08" name="Line"/>
            <p:cNvSpPr/>
            <p:nvPr/>
          </p:nvSpPr>
          <p:spPr>
            <a:xfrm flipH="1" flipV="1">
              <a:off x="1758469" y="1471974"/>
              <a:ext cx="303443" cy="736208"/>
            </a:xfrm>
            <a:prstGeom prst="line">
              <a:avLst/>
            </a:prstGeom>
            <a:noFill/>
            <a:ln w="25400" cap="flat">
              <a:solidFill>
                <a:srgbClr val="61D83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09" name="Line"/>
            <p:cNvSpPr/>
            <p:nvPr/>
          </p:nvSpPr>
          <p:spPr>
            <a:xfrm flipV="1">
              <a:off x="1812117" y="2202982"/>
              <a:ext cx="251958" cy="605289"/>
            </a:xfrm>
            <a:prstGeom prst="line">
              <a:avLst/>
            </a:prstGeom>
            <a:noFill/>
            <a:ln w="25400" cap="flat">
              <a:solidFill>
                <a:srgbClr val="00A2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0" name="Line"/>
            <p:cNvSpPr/>
            <p:nvPr/>
          </p:nvSpPr>
          <p:spPr>
            <a:xfrm flipV="1">
              <a:off x="2054549" y="1907709"/>
              <a:ext cx="736361" cy="303507"/>
            </a:xfrm>
            <a:prstGeom prst="line">
              <a:avLst/>
            </a:prstGeom>
            <a:noFill/>
            <a:ln w="25400" cap="flat">
              <a:solidFill>
                <a:srgbClr val="EE22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1" name="Circle"/>
            <p:cNvSpPr/>
            <p:nvPr/>
          </p:nvSpPr>
          <p:spPr>
            <a:xfrm rot="12389453">
              <a:off x="3337234" y="1006418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2" name="Circle"/>
            <p:cNvSpPr/>
            <p:nvPr/>
          </p:nvSpPr>
          <p:spPr>
            <a:xfrm rot="12389453">
              <a:off x="2099807" y="1034134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3" name="Circle"/>
            <p:cNvSpPr/>
            <p:nvPr/>
          </p:nvSpPr>
          <p:spPr>
            <a:xfrm rot="12389453">
              <a:off x="2438024" y="157514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4" name="Circle"/>
            <p:cNvSpPr/>
            <p:nvPr/>
          </p:nvSpPr>
          <p:spPr>
            <a:xfrm rot="12389453">
              <a:off x="2967507" y="2407659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5" name="Circle"/>
            <p:cNvSpPr/>
            <p:nvPr/>
          </p:nvSpPr>
          <p:spPr>
            <a:xfrm rot="12389453">
              <a:off x="2339841" y="321758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6" name="Circle"/>
            <p:cNvSpPr/>
            <p:nvPr/>
          </p:nvSpPr>
          <p:spPr>
            <a:xfrm rot="12389453">
              <a:off x="1634188" y="3198130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7" name="Circle"/>
            <p:cNvSpPr/>
            <p:nvPr/>
          </p:nvSpPr>
          <p:spPr>
            <a:xfrm rot="12389453">
              <a:off x="936213" y="2340558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8" name="Circle"/>
            <p:cNvSpPr/>
            <p:nvPr/>
          </p:nvSpPr>
          <p:spPr>
            <a:xfrm rot="12389453">
              <a:off x="1403801" y="1803322"/>
              <a:ext cx="99644" cy="99644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270" y="3863842"/>
            <a:ext cx="8343901" cy="439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Linear and Angular Moment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and Angular Momentum</a:t>
            </a:r>
          </a:p>
        </p:txBody>
      </p:sp>
      <p:sp>
        <p:nvSpPr>
          <p:cNvPr id="823" name="No net force =&gt;…"/>
          <p:cNvSpPr txBox="1"/>
          <p:nvPr>
            <p:ph type="body" sz="half" idx="1"/>
          </p:nvPr>
        </p:nvSpPr>
        <p:spPr>
          <a:xfrm>
            <a:off x="821442" y="2831715"/>
            <a:ext cx="7135265" cy="6096001"/>
          </a:xfrm>
          <a:prstGeom prst="rect">
            <a:avLst/>
          </a:prstGeom>
        </p:spPr>
        <p:txBody>
          <a:bodyPr/>
          <a:lstStyle/>
          <a:p>
            <a:pPr/>
            <a:r>
              <a:t>No net force =&gt; </a:t>
            </a:r>
          </a:p>
          <a:p>
            <a:pPr lvl="1"/>
            <a:r>
              <a:t>linear momentum and velocity constant</a:t>
            </a:r>
          </a:p>
          <a:p>
            <a:pPr/>
            <a:r>
              <a:t>No net torque =&gt; </a:t>
            </a:r>
          </a:p>
          <a:p>
            <a:pPr lvl="1"/>
            <a:r>
              <a:t>angular momentum constant</a:t>
            </a:r>
          </a:p>
          <a:p>
            <a:pPr lvl="1"/>
            <a:r>
              <a:t>angular velocity not necessarily constant</a:t>
            </a:r>
          </a:p>
        </p:txBody>
      </p:sp>
      <p:pic>
        <p:nvPicPr>
          <p:cNvPr id="8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6546" y="4607123"/>
            <a:ext cx="2971801" cy="115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ummary"/>
          <p:cNvSpPr txBox="1"/>
          <p:nvPr>
            <p:ph type="body" idx="1"/>
          </p:nvPr>
        </p:nvSpPr>
        <p:spPr>
          <a:xfrm>
            <a:off x="508000" y="2493785"/>
            <a:ext cx="11988800" cy="6096001"/>
          </a:xfrm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829" name="Newton’s Second Law for Rigid Bod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spcBef>
                <a:spcPts val="1400"/>
              </a:spcBef>
              <a:defRPr sz="6440"/>
            </a:lvl1pPr>
          </a:lstStyle>
          <a:p>
            <a:pPr/>
            <a:r>
              <a:t>Newton’s Second Law for Rigid Bodies</a:t>
            </a:r>
          </a:p>
        </p:txBody>
      </p:sp>
      <p:pic>
        <p:nvPicPr>
          <p:cNvPr id="8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5760" y="3073337"/>
            <a:ext cx="3302001" cy="156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6" name="Group"/>
          <p:cNvGrpSpPr/>
          <p:nvPr/>
        </p:nvGrpSpPr>
        <p:grpSpPr>
          <a:xfrm>
            <a:off x="7387517" y="2274473"/>
            <a:ext cx="5911892" cy="5770406"/>
            <a:chOff x="0" y="0"/>
            <a:chExt cx="5911891" cy="5770404"/>
          </a:xfrm>
        </p:grpSpPr>
        <p:grpSp>
          <p:nvGrpSpPr>
            <p:cNvPr id="844" name="Group"/>
            <p:cNvGrpSpPr/>
            <p:nvPr/>
          </p:nvGrpSpPr>
          <p:grpSpPr>
            <a:xfrm>
              <a:off x="-1" y="-1"/>
              <a:ext cx="5911893" cy="5637101"/>
              <a:chOff x="-82584" y="67044"/>
              <a:chExt cx="5911891" cy="5637100"/>
            </a:xfrm>
          </p:grpSpPr>
          <p:sp>
            <p:nvSpPr>
              <p:cNvPr id="831" name="Shape"/>
              <p:cNvSpPr/>
              <p:nvPr/>
            </p:nvSpPr>
            <p:spPr>
              <a:xfrm rot="12389453">
                <a:off x="2565234" y="2992055"/>
                <a:ext cx="129355" cy="135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D6D5D5"/>
              </a:solidFill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32" name="Shape"/>
              <p:cNvSpPr/>
              <p:nvPr/>
            </p:nvSpPr>
            <p:spPr>
              <a:xfrm rot="20256000">
                <a:off x="535550" y="800593"/>
                <a:ext cx="4675622" cy="4170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9" h="19799" fill="norm" stroke="1" extrusionOk="0">
                    <a:moveTo>
                      <a:pt x="4277" y="5797"/>
                    </a:moveTo>
                    <a:cubicBezTo>
                      <a:pt x="5575" y="5416"/>
                      <a:pt x="6775" y="4654"/>
                      <a:pt x="7792" y="3634"/>
                    </a:cubicBezTo>
                    <a:cubicBezTo>
                      <a:pt x="8558" y="2866"/>
                      <a:pt x="9211" y="1961"/>
                      <a:pt x="10013" y="1242"/>
                    </a:cubicBezTo>
                    <a:cubicBezTo>
                      <a:pt x="11592" y="-173"/>
                      <a:pt x="13743" y="-552"/>
                      <a:pt x="14772" y="1021"/>
                    </a:cubicBezTo>
                    <a:cubicBezTo>
                      <a:pt x="15250" y="1752"/>
                      <a:pt x="15346" y="2874"/>
                      <a:pt x="16143" y="3165"/>
                    </a:cubicBezTo>
                    <a:cubicBezTo>
                      <a:pt x="16558" y="3317"/>
                      <a:pt x="17010" y="3145"/>
                      <a:pt x="17451" y="3082"/>
                    </a:cubicBezTo>
                    <a:cubicBezTo>
                      <a:pt x="19061" y="2851"/>
                      <a:pt x="20503" y="3994"/>
                      <a:pt x="20819" y="5752"/>
                    </a:cubicBezTo>
                    <a:cubicBezTo>
                      <a:pt x="21331" y="8597"/>
                      <a:pt x="18906" y="10809"/>
                      <a:pt x="16983" y="12992"/>
                    </a:cubicBezTo>
                    <a:cubicBezTo>
                      <a:pt x="14897" y="15361"/>
                      <a:pt x="13221" y="18427"/>
                      <a:pt x="10414" y="19435"/>
                    </a:cubicBezTo>
                    <a:cubicBezTo>
                      <a:pt x="5921" y="21048"/>
                      <a:pt x="1897" y="17083"/>
                      <a:pt x="368" y="11827"/>
                    </a:cubicBezTo>
                    <a:cubicBezTo>
                      <a:pt x="-72" y="10311"/>
                      <a:pt x="-269" y="8617"/>
                      <a:pt x="661" y="7397"/>
                    </a:cubicBezTo>
                    <a:cubicBezTo>
                      <a:pt x="1534" y="6253"/>
                      <a:pt x="2981" y="6177"/>
                      <a:pt x="4277" y="57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33" name="Line"/>
              <p:cNvSpPr/>
              <p:nvPr/>
            </p:nvSpPr>
            <p:spPr>
              <a:xfrm flipH="1" flipV="1">
                <a:off x="2242879" y="2039823"/>
                <a:ext cx="387033" cy="1020217"/>
              </a:xfrm>
              <a:prstGeom prst="line">
                <a:avLst/>
              </a:prstGeom>
              <a:noFill/>
              <a:ln w="25400" cap="flat">
                <a:solidFill>
                  <a:srgbClr val="61D83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34" name="Line"/>
              <p:cNvSpPr/>
              <p:nvPr/>
            </p:nvSpPr>
            <p:spPr>
              <a:xfrm flipV="1">
                <a:off x="2311305" y="3052835"/>
                <a:ext cx="321365" cy="838793"/>
              </a:xfrm>
              <a:prstGeom prst="line">
                <a:avLst/>
              </a:prstGeom>
              <a:noFill/>
              <a:ln w="25400" cap="flat">
                <a:solidFill>
                  <a:srgbClr val="00A2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35" name="Line"/>
              <p:cNvSpPr/>
              <p:nvPr/>
            </p:nvSpPr>
            <p:spPr>
              <a:xfrm flipV="1">
                <a:off x="2620520" y="2643653"/>
                <a:ext cx="939208" cy="420592"/>
              </a:xfrm>
              <a:prstGeom prst="line">
                <a:avLst/>
              </a:prstGeom>
              <a:noFill/>
              <a:ln w="25400" cap="flat">
                <a:solidFill>
                  <a:srgbClr val="EE220C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36" name="Shape"/>
              <p:cNvSpPr/>
              <p:nvPr/>
            </p:nvSpPr>
            <p:spPr>
              <a:xfrm rot="12389453">
                <a:off x="4255418" y="1395726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37" name="Shape"/>
              <p:cNvSpPr/>
              <p:nvPr/>
            </p:nvSpPr>
            <p:spPr>
              <a:xfrm rot="12389453">
                <a:off x="2677115" y="1434134"/>
                <a:ext cx="129354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38" name="Shape"/>
              <p:cNvSpPr/>
              <p:nvPr/>
            </p:nvSpPr>
            <p:spPr>
              <a:xfrm rot="12389453">
                <a:off x="3108501" y="2183846"/>
                <a:ext cx="129354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39" name="Shape"/>
              <p:cNvSpPr/>
              <p:nvPr/>
            </p:nvSpPr>
            <p:spPr>
              <a:xfrm rot="12389453">
                <a:off x="3783842" y="3337529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40" name="Shape"/>
              <p:cNvSpPr/>
              <p:nvPr/>
            </p:nvSpPr>
            <p:spPr>
              <a:xfrm rot="12389453">
                <a:off x="2983271" y="4459899"/>
                <a:ext cx="129354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41" name="Shape"/>
              <p:cNvSpPr/>
              <p:nvPr/>
            </p:nvSpPr>
            <p:spPr>
              <a:xfrm rot="12389453">
                <a:off x="2083231" y="4432942"/>
                <a:ext cx="129355" cy="135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42" name="Shape"/>
              <p:cNvSpPr/>
              <p:nvPr/>
            </p:nvSpPr>
            <p:spPr>
              <a:xfrm rot="12389453">
                <a:off x="1192983" y="3244543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43" name="Shape"/>
              <p:cNvSpPr/>
              <p:nvPr/>
            </p:nvSpPr>
            <p:spPr>
              <a:xfrm rot="12389453">
                <a:off x="1789378" y="2500054"/>
                <a:ext cx="129355" cy="135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9" h="19507" fill="norm" stroke="1" extrusionOk="0">
                    <a:moveTo>
                      <a:pt x="16406" y="3083"/>
                    </a:moveTo>
                    <a:cubicBezTo>
                      <a:pt x="20341" y="7013"/>
                      <a:pt x="20550" y="13186"/>
                      <a:pt x="16874" y="16870"/>
                    </a:cubicBezTo>
                    <a:cubicBezTo>
                      <a:pt x="13198" y="20554"/>
                      <a:pt x="7028" y="20355"/>
                      <a:pt x="3094" y="16425"/>
                    </a:cubicBezTo>
                    <a:cubicBezTo>
                      <a:pt x="-841" y="12495"/>
                      <a:pt x="-1050" y="6322"/>
                      <a:pt x="2626" y="2638"/>
                    </a:cubicBezTo>
                    <a:cubicBezTo>
                      <a:pt x="6302" y="-1046"/>
                      <a:pt x="12472" y="-847"/>
                      <a:pt x="16406" y="3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845" name="Line"/>
            <p:cNvSpPr/>
            <p:nvPr/>
          </p:nvSpPr>
          <p:spPr>
            <a:xfrm flipV="1">
              <a:off x="913672" y="4500404"/>
              <a:ext cx="1270001" cy="1270001"/>
            </a:xfrm>
            <a:prstGeom prst="line">
              <a:avLst/>
            </a:prstGeom>
            <a:noFill/>
            <a:ln w="508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8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403" y="6407024"/>
            <a:ext cx="5397501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9787" y="3174937"/>
            <a:ext cx="43053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oft Bodies"/>
          <p:cNvSpPr txBox="1"/>
          <p:nvPr>
            <p:ph type="title" idx="4294967295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Soft Bodies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Adding Elasticity and Damp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Adding Elasticity and Damping</a:t>
            </a:r>
          </a:p>
        </p:txBody>
      </p:sp>
      <p:sp>
        <p:nvSpPr>
          <p:cNvPr id="853" name="Oval"/>
          <p:cNvSpPr/>
          <p:nvPr/>
        </p:nvSpPr>
        <p:spPr>
          <a:xfrm>
            <a:off x="3400871" y="4382566"/>
            <a:ext cx="1944986" cy="988468"/>
          </a:xfrm>
          <a:prstGeom prst="ellipse">
            <a:avLst/>
          </a:prstGeom>
          <a:ln w="381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854" name="Oval"/>
          <p:cNvSpPr/>
          <p:nvPr/>
        </p:nvSpPr>
        <p:spPr>
          <a:xfrm>
            <a:off x="5778500" y="4433366"/>
            <a:ext cx="1270000" cy="988468"/>
          </a:xfrm>
          <a:prstGeom prst="ellipse">
            <a:avLst/>
          </a:prstGeom>
          <a:ln w="381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855" name="Oval"/>
          <p:cNvSpPr/>
          <p:nvPr/>
        </p:nvSpPr>
        <p:spPr>
          <a:xfrm>
            <a:off x="7366843" y="4382566"/>
            <a:ext cx="2373958" cy="988468"/>
          </a:xfrm>
          <a:prstGeom prst="ellipse">
            <a:avLst/>
          </a:prstGeom>
          <a:ln w="381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8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5150" y="3035300"/>
            <a:ext cx="1714500" cy="58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45150" y="3035300"/>
            <a:ext cx="1714500" cy="58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52800" y="4565650"/>
            <a:ext cx="6299200" cy="72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46500" y="6984603"/>
            <a:ext cx="5511800" cy="800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2" name="Group"/>
          <p:cNvGrpSpPr/>
          <p:nvPr/>
        </p:nvGrpSpPr>
        <p:grpSpPr>
          <a:xfrm>
            <a:off x="3588773" y="5857143"/>
            <a:ext cx="5827254" cy="711201"/>
            <a:chOff x="0" y="0"/>
            <a:chExt cx="5827253" cy="711200"/>
          </a:xfrm>
        </p:grpSpPr>
        <p:sp>
          <p:nvSpPr>
            <p:cNvPr id="860" name="in terms of displacements"/>
            <p:cNvSpPr txBox="1"/>
            <p:nvPr/>
          </p:nvSpPr>
          <p:spPr>
            <a:xfrm>
              <a:off x="0" y="-1"/>
              <a:ext cx="5414740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pPr/>
              <a:r>
                <a:t>in terms of displacements </a:t>
              </a:r>
            </a:p>
          </p:txBody>
        </p:sp>
        <p:pic>
          <p:nvPicPr>
            <p:cNvPr id="86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293853" y="76200"/>
              <a:ext cx="533401" cy="58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4" grpId="5"/>
      <p:bldP build="whole" bldLvl="1" animBg="1" rev="0" advAuto="0" spid="854" grpId="6"/>
      <p:bldP build="whole" bldLvl="1" animBg="1" rev="0" advAuto="0" spid="856" grpId="2"/>
      <p:bldP build="whole" bldLvl="1" animBg="1" rev="0" advAuto="0" spid="853" grpId="7"/>
      <p:bldP build="whole" bldLvl="1" animBg="1" rev="0" advAuto="0" spid="853" grpId="8"/>
      <p:bldP build="whole" bldLvl="1" animBg="1" rev="0" advAuto="0" spid="857" grpId="1"/>
      <p:bldP build="whole" bldLvl="1" animBg="1" rev="0" advAuto="0" spid="855" grpId="3"/>
      <p:bldP build="whole" bldLvl="1" animBg="1" rev="0" advAuto="0" spid="855" grpId="4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eneralization of spring stiffness, called stiffness matrix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Generalization of spring stiffness, called </a:t>
            </a:r>
            <a:r>
              <a:rPr i="1"/>
              <a:t>stiffness</a:t>
            </a:r>
            <a:r>
              <a:t> matrix</a:t>
            </a:r>
          </a:p>
          <a:p>
            <a:pPr/>
            <a:r>
              <a:t>Sparse, Symmetric, Diagonally Dominant, Row/Col sums 0</a:t>
            </a:r>
          </a:p>
          <a:p>
            <a:pPr/>
            <a:r>
              <a:t>Positive semi-definite</a:t>
            </a:r>
          </a:p>
          <a:p>
            <a:pPr/>
            <a:r>
              <a:t>Negative Jacobian of forces</a:t>
            </a:r>
          </a:p>
          <a:p>
            <a:pPr/>
            <a:r>
              <a:t>Negative Hessian of energy</a:t>
            </a:r>
          </a:p>
        </p:txBody>
      </p:sp>
      <p:pic>
        <p:nvPicPr>
          <p:cNvPr id="8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2147" y="698472"/>
            <a:ext cx="1580506" cy="1422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7450" y="6613525"/>
            <a:ext cx="4406900" cy="134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6" grpId="2"/>
      <p:bldP build="p" bldLvl="5" animBg="1" rev="0" advAuto="0" spid="8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Euler’s Method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Euler’s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o how do we calculate elastic forces?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how do we calculate elastic forces?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Elastic Forces Cookboo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Elastic Forces Cookbook</a:t>
            </a:r>
          </a:p>
        </p:txBody>
      </p:sp>
      <p:sp>
        <p:nvSpPr>
          <p:cNvPr id="871" name="Deformation Function (world pos, rest position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Deformation Function (world pos, rest position)</a:t>
            </a:r>
          </a:p>
          <a:p>
            <a:pPr/>
            <a:r>
              <a:t>Deformation Gradient (deformation function)</a:t>
            </a:r>
          </a:p>
          <a:p>
            <a:pPr/>
            <a:r>
              <a:t>Strain (deformation gradient)</a:t>
            </a:r>
          </a:p>
          <a:p>
            <a:pPr/>
            <a:r>
              <a:t>Stress (strain)</a:t>
            </a:r>
          </a:p>
          <a:p>
            <a:pPr/>
            <a:r>
              <a:t>Energy (stress, strain)</a:t>
            </a:r>
          </a:p>
          <a:p>
            <a:pPr/>
            <a:r>
              <a:t>Forces (energy)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"/>
          <p:cNvSpPr/>
          <p:nvPr/>
        </p:nvSpPr>
        <p:spPr>
          <a:xfrm>
            <a:off x="2136449" y="2324100"/>
            <a:ext cx="2899572" cy="4364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83" h="20652" fill="norm" stroke="1" extrusionOk="0">
                <a:moveTo>
                  <a:pt x="19012" y="9979"/>
                </a:moveTo>
                <a:cubicBezTo>
                  <a:pt x="18136" y="10971"/>
                  <a:pt x="16983" y="11847"/>
                  <a:pt x="16004" y="12798"/>
                </a:cubicBezTo>
                <a:cubicBezTo>
                  <a:pt x="14467" y="14293"/>
                  <a:pt x="13363" y="16093"/>
                  <a:pt x="14430" y="17731"/>
                </a:cubicBezTo>
                <a:cubicBezTo>
                  <a:pt x="14979" y="18574"/>
                  <a:pt x="15990" y="19446"/>
                  <a:pt x="15198" y="20185"/>
                </a:cubicBezTo>
                <a:cubicBezTo>
                  <a:pt x="14094" y="21214"/>
                  <a:pt x="11643" y="20447"/>
                  <a:pt x="10496" y="18823"/>
                </a:cubicBezTo>
                <a:cubicBezTo>
                  <a:pt x="9798" y="17835"/>
                  <a:pt x="8849" y="16786"/>
                  <a:pt x="7324" y="16927"/>
                </a:cubicBezTo>
                <a:cubicBezTo>
                  <a:pt x="6039" y="17046"/>
                  <a:pt x="5228" y="18123"/>
                  <a:pt x="3882" y="18160"/>
                </a:cubicBezTo>
                <a:cubicBezTo>
                  <a:pt x="2484" y="18198"/>
                  <a:pt x="1774" y="17261"/>
                  <a:pt x="1139" y="16355"/>
                </a:cubicBezTo>
                <a:cubicBezTo>
                  <a:pt x="111" y="14888"/>
                  <a:pt x="-753" y="13281"/>
                  <a:pt x="1027" y="12472"/>
                </a:cubicBezTo>
                <a:cubicBezTo>
                  <a:pt x="2825" y="11656"/>
                  <a:pt x="5580" y="13193"/>
                  <a:pt x="7122" y="11957"/>
                </a:cubicBezTo>
                <a:cubicBezTo>
                  <a:pt x="8737" y="10663"/>
                  <a:pt x="5889" y="9404"/>
                  <a:pt x="4237" y="8043"/>
                </a:cubicBezTo>
                <a:cubicBezTo>
                  <a:pt x="-19" y="4535"/>
                  <a:pt x="3729" y="696"/>
                  <a:pt x="9573" y="80"/>
                </a:cubicBezTo>
                <a:cubicBezTo>
                  <a:pt x="14000" y="-386"/>
                  <a:pt x="18817" y="1186"/>
                  <a:pt x="20174" y="4756"/>
                </a:cubicBezTo>
                <a:cubicBezTo>
                  <a:pt x="20847" y="6525"/>
                  <a:pt x="20400" y="8407"/>
                  <a:pt x="19012" y="9979"/>
                </a:cubicBezTo>
                <a:close/>
              </a:path>
            </a:pathLst>
          </a:cu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874" name="Shape"/>
          <p:cNvSpPr/>
          <p:nvPr/>
        </p:nvSpPr>
        <p:spPr>
          <a:xfrm>
            <a:off x="8400296" y="2484407"/>
            <a:ext cx="2800370" cy="4917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3" h="19090" fill="norm" stroke="1" extrusionOk="0">
                <a:moveTo>
                  <a:pt x="19582" y="9835"/>
                </a:moveTo>
                <a:cubicBezTo>
                  <a:pt x="19427" y="10780"/>
                  <a:pt x="19266" y="11736"/>
                  <a:pt x="18677" y="12633"/>
                </a:cubicBezTo>
                <a:cubicBezTo>
                  <a:pt x="17783" y="13994"/>
                  <a:pt x="15961" y="15343"/>
                  <a:pt x="17071" y="16671"/>
                </a:cubicBezTo>
                <a:cubicBezTo>
                  <a:pt x="17671" y="17388"/>
                  <a:pt x="18867" y="18138"/>
                  <a:pt x="17854" y="18679"/>
                </a:cubicBezTo>
                <a:cubicBezTo>
                  <a:pt x="16254" y="19534"/>
                  <a:pt x="14830" y="17923"/>
                  <a:pt x="13059" y="17564"/>
                </a:cubicBezTo>
                <a:cubicBezTo>
                  <a:pt x="11729" y="17295"/>
                  <a:pt x="10390" y="17744"/>
                  <a:pt x="9215" y="18195"/>
                </a:cubicBezTo>
                <a:cubicBezTo>
                  <a:pt x="8160" y="18600"/>
                  <a:pt x="7056" y="19009"/>
                  <a:pt x="5763" y="19079"/>
                </a:cubicBezTo>
                <a:cubicBezTo>
                  <a:pt x="4426" y="19152"/>
                  <a:pt x="3134" y="18854"/>
                  <a:pt x="2150" y="18360"/>
                </a:cubicBezTo>
                <a:cubicBezTo>
                  <a:pt x="-1195" y="16683"/>
                  <a:pt x="-529" y="13739"/>
                  <a:pt x="3400" y="12367"/>
                </a:cubicBezTo>
                <a:cubicBezTo>
                  <a:pt x="5350" y="11686"/>
                  <a:pt x="7929" y="11543"/>
                  <a:pt x="9417" y="10564"/>
                </a:cubicBezTo>
                <a:cubicBezTo>
                  <a:pt x="10929" y="9570"/>
                  <a:pt x="10776" y="8121"/>
                  <a:pt x="9073" y="7224"/>
                </a:cubicBezTo>
                <a:cubicBezTo>
                  <a:pt x="1272" y="4253"/>
                  <a:pt x="9179" y="-2066"/>
                  <a:pt x="17227" y="672"/>
                </a:cubicBezTo>
                <a:cubicBezTo>
                  <a:pt x="20359" y="1737"/>
                  <a:pt x="20405" y="3998"/>
                  <a:pt x="20103" y="6075"/>
                </a:cubicBezTo>
                <a:cubicBezTo>
                  <a:pt x="19921" y="7328"/>
                  <a:pt x="19788" y="8583"/>
                  <a:pt x="19582" y="9835"/>
                </a:cubicBezTo>
                <a:close/>
              </a:path>
            </a:pathLst>
          </a:custGeom>
          <a:blipFill>
            <a:blip r:embed="rId3"/>
          </a:blip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875" name="Line"/>
          <p:cNvSpPr/>
          <p:nvPr/>
        </p:nvSpPr>
        <p:spPr>
          <a:xfrm>
            <a:off x="5939193" y="4374824"/>
            <a:ext cx="1557932" cy="1"/>
          </a:xfrm>
          <a:prstGeom prst="line">
            <a:avLst/>
          </a:prstGeom>
          <a:ln w="635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8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4908" y="3315475"/>
            <a:ext cx="12065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72585" y="6240435"/>
            <a:ext cx="14097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40985" y="4499912"/>
            <a:ext cx="14097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63185" y="2977031"/>
            <a:ext cx="14097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02084" y="2923104"/>
            <a:ext cx="6985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81534" y="4101774"/>
            <a:ext cx="685801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362200" y="5499915"/>
            <a:ext cx="698500" cy="546101"/>
          </a:xfrm>
          <a:prstGeom prst="rect">
            <a:avLst/>
          </a:prstGeom>
          <a:ln w="12700">
            <a:miter lim="400000"/>
          </a:ln>
        </p:spPr>
      </p:pic>
      <p:sp>
        <p:nvSpPr>
          <p:cNvPr id="883" name="Circle"/>
          <p:cNvSpPr/>
          <p:nvPr/>
        </p:nvSpPr>
        <p:spPr>
          <a:xfrm>
            <a:off x="2552700" y="5196404"/>
            <a:ext cx="317500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884" name="Circle"/>
          <p:cNvSpPr/>
          <p:nvPr/>
        </p:nvSpPr>
        <p:spPr>
          <a:xfrm>
            <a:off x="3592584" y="2643704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885" name="Circle"/>
          <p:cNvSpPr/>
          <p:nvPr/>
        </p:nvSpPr>
        <p:spPr>
          <a:xfrm>
            <a:off x="4265684" y="3853082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886" name="Circle"/>
          <p:cNvSpPr/>
          <p:nvPr/>
        </p:nvSpPr>
        <p:spPr>
          <a:xfrm>
            <a:off x="8977385" y="5981672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887" name="Circle"/>
          <p:cNvSpPr/>
          <p:nvPr/>
        </p:nvSpPr>
        <p:spPr>
          <a:xfrm>
            <a:off x="10094985" y="2643704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888" name="Circle"/>
          <p:cNvSpPr/>
          <p:nvPr/>
        </p:nvSpPr>
        <p:spPr>
          <a:xfrm>
            <a:off x="10679185" y="4216074"/>
            <a:ext cx="317501" cy="3175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889" name="Deformation and Its Gradi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Deformation and Its Gradient</a:t>
            </a:r>
          </a:p>
        </p:txBody>
      </p:sp>
      <p:pic>
        <p:nvPicPr>
          <p:cNvPr id="89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740150" y="7529290"/>
            <a:ext cx="5524500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816458" y="8317210"/>
            <a:ext cx="1803401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892" name="Oval"/>
          <p:cNvSpPr/>
          <p:nvPr/>
        </p:nvSpPr>
        <p:spPr>
          <a:xfrm>
            <a:off x="7073900" y="8590260"/>
            <a:ext cx="508397" cy="685801"/>
          </a:xfrm>
          <a:prstGeom prst="ellipse">
            <a:avLst/>
          </a:prstGeom>
          <a:ln w="381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2" grpId="3"/>
      <p:bldP build="whole" bldLvl="1" animBg="1" rev="0" advAuto="0" spid="891" grpId="2"/>
      <p:bldP build="whole" bldLvl="1" animBg="1" rev="0" advAuto="0" spid="890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train 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Strain is</a:t>
            </a:r>
          </a:p>
        </p:txBody>
      </p:sp>
      <p:sp>
        <p:nvSpPr>
          <p:cNvPr id="895" name="a measure of deform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measure of deformation</a:t>
            </a:r>
          </a:p>
          <a:p>
            <a:pPr/>
            <a:r>
              <a:t>dimensionless (i.e. has no units)</a:t>
            </a:r>
          </a:p>
          <a:p>
            <a:pPr/>
            <a:r>
              <a:t>a function of the deformation gradient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95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train Metr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Strain Metrics</a:t>
            </a:r>
          </a:p>
        </p:txBody>
      </p:sp>
      <p:sp>
        <p:nvSpPr>
          <p:cNvPr id="898" name="Green’s finit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Green’s finite</a:t>
            </a:r>
          </a:p>
          <a:p>
            <a:pPr/>
          </a:p>
          <a:p>
            <a:pPr/>
            <a:r>
              <a:t>Cauchy’s infinitesimal</a:t>
            </a:r>
          </a:p>
          <a:p>
            <a:pPr/>
          </a:p>
          <a:p>
            <a:pPr/>
            <a:r>
              <a:t>Co-rotated</a:t>
            </a:r>
          </a:p>
        </p:txBody>
      </p:sp>
      <p:pic>
        <p:nvPicPr>
          <p:cNvPr id="8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0492" y="3259385"/>
            <a:ext cx="3505201" cy="119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0478" y="5080000"/>
            <a:ext cx="4102101" cy="119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5209" y="6900614"/>
            <a:ext cx="4241801" cy="119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6309" y="8166348"/>
            <a:ext cx="1879601" cy="774701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where"/>
          <p:cNvSpPr txBox="1"/>
          <p:nvPr/>
        </p:nvSpPr>
        <p:spPr>
          <a:xfrm>
            <a:off x="3136565" y="8172698"/>
            <a:ext cx="1372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tr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Stress</a:t>
            </a:r>
          </a:p>
        </p:txBody>
      </p:sp>
      <p:sp>
        <p:nvSpPr>
          <p:cNvPr id="906" name="stress is a function of strai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stress is a function of strain</a:t>
            </a:r>
          </a:p>
          <a:p>
            <a:pPr/>
            <a:r>
              <a:t>stress has units of (Newton / meter^2)</a:t>
            </a:r>
          </a:p>
          <a:p>
            <a:pPr/>
            <a:r>
              <a:t>models of stress-strain relationships can be highly complex, especially with organic materials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06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Linear Stress-strain Relationshi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Linear Stress-strain Relationships</a:t>
            </a:r>
          </a:p>
        </p:txBody>
      </p:sp>
      <p:pic>
        <p:nvPicPr>
          <p:cNvPr id="9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7850" y="3702050"/>
            <a:ext cx="1689100" cy="58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0233" y="5810250"/>
            <a:ext cx="3987801" cy="723900"/>
          </a:xfrm>
          <a:prstGeom prst="rect">
            <a:avLst/>
          </a:prstGeom>
          <a:ln w="12700">
            <a:miter lim="400000"/>
          </a:ln>
        </p:spPr>
      </p:pic>
      <p:sp>
        <p:nvSpPr>
          <p:cNvPr id="911" name="General, linear"/>
          <p:cNvSpPr txBox="1"/>
          <p:nvPr/>
        </p:nvSpPr>
        <p:spPr>
          <a:xfrm>
            <a:off x="4953099" y="2584449"/>
            <a:ext cx="309860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General, linear</a:t>
            </a:r>
          </a:p>
        </p:txBody>
      </p:sp>
      <p:sp>
        <p:nvSpPr>
          <p:cNvPr id="912" name="isotropic material"/>
          <p:cNvSpPr txBox="1"/>
          <p:nvPr/>
        </p:nvSpPr>
        <p:spPr>
          <a:xfrm>
            <a:off x="4671032" y="4652466"/>
            <a:ext cx="366273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isotropic material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2" grpId="1"/>
      <p:bldP build="whole" bldLvl="1" animBg="1" rev="0" advAuto="0" spid="910" grpId="2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Elastic Potential, Traction, For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Elastic Potential, Traction, Force</a:t>
            </a:r>
          </a:p>
        </p:txBody>
      </p:sp>
      <p:pic>
        <p:nvPicPr>
          <p:cNvPr id="9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8750" y="2948235"/>
            <a:ext cx="5067300" cy="148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70550" y="5023618"/>
            <a:ext cx="16637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2100" y="6083002"/>
            <a:ext cx="2260600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21250" y="7955185"/>
            <a:ext cx="3162300" cy="130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8" grpId="3"/>
      <p:bldP build="whole" bldLvl="1" animBg="1" rev="0" advAuto="0" spid="917" grpId="2"/>
      <p:bldP build="whole" bldLvl="1" animBg="1" rev="0" advAuto="0" spid="916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Plasti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Plasticity</a:t>
            </a:r>
          </a:p>
        </p:txBody>
      </p:sp>
      <p:pic>
        <p:nvPicPr>
          <p:cNvPr id="9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1150" y="4527550"/>
            <a:ext cx="2222500" cy="69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Flu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Fluids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he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Derivative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450" y="3353692"/>
            <a:ext cx="631190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4629" y="5030489"/>
            <a:ext cx="4191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2541" y="4960639"/>
            <a:ext cx="774701" cy="59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6000" y="6221759"/>
            <a:ext cx="5892800" cy="1231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Line"/>
          <p:cNvSpPr/>
          <p:nvPr/>
        </p:nvSpPr>
        <p:spPr>
          <a:xfrm>
            <a:off x="5758135" y="5259089"/>
            <a:ext cx="1270001" cy="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01" name="Oval"/>
          <p:cNvSpPr/>
          <p:nvPr/>
        </p:nvSpPr>
        <p:spPr>
          <a:xfrm>
            <a:off x="3249010" y="3243312"/>
            <a:ext cx="1721844" cy="1452662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2" name="Oval"/>
          <p:cNvSpPr/>
          <p:nvPr/>
        </p:nvSpPr>
        <p:spPr>
          <a:xfrm>
            <a:off x="5319110" y="3514873"/>
            <a:ext cx="860625" cy="1181101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3" name="Oval"/>
          <p:cNvSpPr/>
          <p:nvPr/>
        </p:nvSpPr>
        <p:spPr>
          <a:xfrm>
            <a:off x="6072088" y="3181359"/>
            <a:ext cx="3673575" cy="1013461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04" name="Oval"/>
          <p:cNvSpPr/>
          <p:nvPr/>
        </p:nvSpPr>
        <p:spPr>
          <a:xfrm>
            <a:off x="7607548" y="4053854"/>
            <a:ext cx="602655" cy="546101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0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0" presetID="1" grpId="1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7"/>
      <p:bldP build="whole" bldLvl="1" animBg="1" rev="0" advAuto="0" spid="204" grpId="8"/>
      <p:bldP build="whole" bldLvl="1" animBg="1" rev="0" advAuto="0" spid="201" grpId="1"/>
      <p:bldP build="whole" bldLvl="1" animBg="1" rev="0" advAuto="0" spid="201" grpId="2"/>
      <p:bldP build="whole" bldLvl="1" animBg="1" rev="0" advAuto="0" spid="199" grpId="12"/>
      <p:bldP build="whole" bldLvl="1" animBg="1" rev="0" advAuto="0" spid="200" grpId="10"/>
      <p:bldP build="whole" bldLvl="1" animBg="1" rev="0" advAuto="0" spid="203" grpId="5"/>
      <p:bldP build="whole" bldLvl="1" animBg="1" rev="0" advAuto="0" spid="198" grpId="11"/>
      <p:bldP build="whole" bldLvl="1" animBg="1" rev="0" advAuto="0" spid="203" grpId="6"/>
      <p:bldP build="whole" bldLvl="1" animBg="1" rev="0" advAuto="0" spid="202" grpId="3"/>
      <p:bldP build="whole" bldLvl="1" animBg="1" rev="0" advAuto="0" spid="202" grpId="4"/>
      <p:bldP build="whole" bldLvl="1" animBg="1" rev="0" advAuto="0" spid="197" grpId="9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1733" y="2046573"/>
            <a:ext cx="6957991" cy="3915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8961" y="5779411"/>
            <a:ext cx="7622263" cy="508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7998" y="5070744"/>
            <a:ext cx="7095456" cy="4730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93674" y="5463612"/>
            <a:ext cx="3108901" cy="4682080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Flu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Fluids</a:t>
            </a:r>
          </a:p>
        </p:txBody>
      </p:sp>
      <p:pic>
        <p:nvPicPr>
          <p:cNvPr id="93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75558" y="2038350"/>
            <a:ext cx="4759482" cy="3569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596467" y="2038350"/>
            <a:ext cx="5477672" cy="3651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Flu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Fluids</a:t>
            </a:r>
          </a:p>
        </p:txBody>
      </p:sp>
      <p:grpSp>
        <p:nvGrpSpPr>
          <p:cNvPr id="940" name="Group"/>
          <p:cNvGrpSpPr/>
          <p:nvPr/>
        </p:nvGrpSpPr>
        <p:grpSpPr>
          <a:xfrm>
            <a:off x="1257948" y="2980906"/>
            <a:ext cx="3263901" cy="4749801"/>
            <a:chOff x="0" y="0"/>
            <a:chExt cx="3263900" cy="4749800"/>
          </a:xfrm>
        </p:grpSpPr>
        <p:sp>
          <p:nvSpPr>
            <p:cNvPr id="934" name="Rectangle"/>
            <p:cNvSpPr/>
            <p:nvPr/>
          </p:nvSpPr>
          <p:spPr>
            <a:xfrm>
              <a:off x="9511" y="2364946"/>
              <a:ext cx="3243773" cy="1746410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935" name="Oval"/>
            <p:cNvSpPr/>
            <p:nvPr/>
          </p:nvSpPr>
          <p:spPr>
            <a:xfrm>
              <a:off x="0" y="3479800"/>
              <a:ext cx="3262796" cy="1270000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936" name="Line"/>
            <p:cNvSpPr/>
            <p:nvPr/>
          </p:nvSpPr>
          <p:spPr>
            <a:xfrm flipV="1">
              <a:off x="-1" y="612861"/>
              <a:ext cx="2" cy="3506765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937" name="Line"/>
            <p:cNvSpPr/>
            <p:nvPr/>
          </p:nvSpPr>
          <p:spPr>
            <a:xfrm flipV="1">
              <a:off x="3263900" y="612861"/>
              <a:ext cx="0" cy="3506765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938" name="Oval"/>
            <p:cNvSpPr/>
            <p:nvPr/>
          </p:nvSpPr>
          <p:spPr>
            <a:xfrm>
              <a:off x="0" y="0"/>
              <a:ext cx="3262796" cy="1270000"/>
            </a:xfrm>
            <a:prstGeom prst="ellips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939" name="Oval"/>
            <p:cNvSpPr/>
            <p:nvPr/>
          </p:nvSpPr>
          <p:spPr>
            <a:xfrm>
              <a:off x="0" y="1651000"/>
              <a:ext cx="3262796" cy="1270000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  <p:sp>
        <p:nvSpPr>
          <p:cNvPr id="941" name="take shape…"/>
          <p:cNvSpPr txBox="1"/>
          <p:nvPr/>
        </p:nvSpPr>
        <p:spPr>
          <a:xfrm>
            <a:off x="1627128" y="7941733"/>
            <a:ext cx="252554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take shape</a:t>
            </a:r>
          </a:p>
          <a:p>
            <a:pPr>
              <a:defRPr sz="3600"/>
            </a:pPr>
            <a:r>
              <a:t>of container</a:t>
            </a:r>
          </a:p>
        </p:txBody>
      </p:sp>
      <p:sp>
        <p:nvSpPr>
          <p:cNvPr id="942" name="Shape"/>
          <p:cNvSpPr/>
          <p:nvPr/>
        </p:nvSpPr>
        <p:spPr>
          <a:xfrm>
            <a:off x="6318646" y="3576399"/>
            <a:ext cx="5876087" cy="3908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5381" y="0"/>
                </a:lnTo>
                <a:lnTo>
                  <a:pt x="21600" y="0"/>
                </a:lnTo>
                <a:lnTo>
                  <a:pt x="17428" y="21582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hueOff val="-113918"/>
              <a:satOff val="19024"/>
              <a:lumOff val="19749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943" name="Rectangle"/>
          <p:cNvSpPr/>
          <p:nvPr/>
        </p:nvSpPr>
        <p:spPr>
          <a:xfrm>
            <a:off x="6307666" y="3581400"/>
            <a:ext cx="4734469" cy="3908139"/>
          </a:xfrm>
          <a:prstGeom prst="rect">
            <a:avLst/>
          </a:prstGeom>
          <a:ln w="25400">
            <a:solidFill>
              <a:srgbClr val="414141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944" name="Line"/>
          <p:cNvSpPr/>
          <p:nvPr/>
        </p:nvSpPr>
        <p:spPr>
          <a:xfrm>
            <a:off x="9840921" y="3577166"/>
            <a:ext cx="1233174" cy="1"/>
          </a:xfrm>
          <a:prstGeom prst="line">
            <a:avLst/>
          </a:prstGeom>
          <a:ln w="1270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9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48523" y="2764049"/>
            <a:ext cx="516369" cy="487681"/>
          </a:xfrm>
          <a:prstGeom prst="rect">
            <a:avLst/>
          </a:prstGeom>
          <a:ln w="12700">
            <a:miter lim="400000"/>
          </a:ln>
        </p:spPr>
      </p:pic>
      <p:sp>
        <p:nvSpPr>
          <p:cNvPr id="946" name="can’t support…"/>
          <p:cNvSpPr txBox="1"/>
          <p:nvPr/>
        </p:nvSpPr>
        <p:spPr>
          <a:xfrm>
            <a:off x="7274349" y="7941733"/>
            <a:ext cx="291509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can’t support</a:t>
            </a:r>
          </a:p>
          <a:p>
            <a:pPr>
              <a:defRPr sz="3600"/>
            </a:pPr>
            <a:r>
              <a:t>shear stress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Flu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Fluids</a:t>
            </a:r>
          </a:p>
        </p:txBody>
      </p:sp>
      <p:sp>
        <p:nvSpPr>
          <p:cNvPr id="949" name="Rectangle"/>
          <p:cNvSpPr/>
          <p:nvPr/>
        </p:nvSpPr>
        <p:spPr>
          <a:xfrm>
            <a:off x="6866466" y="2836333"/>
            <a:ext cx="4734469" cy="3908139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25400">
            <a:solidFill>
              <a:srgbClr val="41414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950" name="Line"/>
          <p:cNvSpPr/>
          <p:nvPr/>
        </p:nvSpPr>
        <p:spPr>
          <a:xfrm>
            <a:off x="9282121" y="2849033"/>
            <a:ext cx="1" cy="1039296"/>
          </a:xfrm>
          <a:prstGeom prst="line">
            <a:avLst/>
          </a:prstGeom>
          <a:ln w="1270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951" name="can support…"/>
          <p:cNvSpPr txBox="1"/>
          <p:nvPr/>
        </p:nvSpPr>
        <p:spPr>
          <a:xfrm>
            <a:off x="7884607" y="7196666"/>
            <a:ext cx="281218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can support</a:t>
            </a:r>
          </a:p>
          <a:p>
            <a:pPr>
              <a:defRPr sz="3600"/>
            </a:pPr>
            <a:r>
              <a:t>normal stress</a:t>
            </a:r>
          </a:p>
        </p:txBody>
      </p:sp>
      <p:pic>
        <p:nvPicPr>
          <p:cNvPr id="9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323" y="2842169"/>
            <a:ext cx="5129513" cy="5669462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Line"/>
          <p:cNvSpPr/>
          <p:nvPr/>
        </p:nvSpPr>
        <p:spPr>
          <a:xfrm flipV="1">
            <a:off x="9290698" y="5706533"/>
            <a:ext cx="1" cy="1039296"/>
          </a:xfrm>
          <a:prstGeom prst="line">
            <a:avLst/>
          </a:prstGeom>
          <a:ln w="1270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954" name="Line"/>
          <p:cNvSpPr/>
          <p:nvPr/>
        </p:nvSpPr>
        <p:spPr>
          <a:xfrm>
            <a:off x="6874406" y="4790402"/>
            <a:ext cx="1039296" cy="1"/>
          </a:xfrm>
          <a:prstGeom prst="line">
            <a:avLst/>
          </a:prstGeom>
          <a:ln w="1270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955" name="Line"/>
          <p:cNvSpPr/>
          <p:nvPr/>
        </p:nvSpPr>
        <p:spPr>
          <a:xfrm flipH="1">
            <a:off x="10557406" y="4790402"/>
            <a:ext cx="1039296" cy="1"/>
          </a:xfrm>
          <a:prstGeom prst="line">
            <a:avLst/>
          </a:prstGeom>
          <a:ln w="1270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9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850" y="3702050"/>
            <a:ext cx="10071100" cy="157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9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967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9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Rectangle"/>
          <p:cNvSpPr/>
          <p:nvPr/>
        </p:nvSpPr>
        <p:spPr>
          <a:xfrm>
            <a:off x="788061" y="6142169"/>
            <a:ext cx="3852467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975" name="Rectangle"/>
          <p:cNvSpPr/>
          <p:nvPr/>
        </p:nvSpPr>
        <p:spPr>
          <a:xfrm>
            <a:off x="1151466" y="3547533"/>
            <a:ext cx="879212" cy="96136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976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9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9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Rectangle"/>
          <p:cNvSpPr/>
          <p:nvPr/>
        </p:nvSpPr>
        <p:spPr>
          <a:xfrm>
            <a:off x="4258733" y="45518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986" name="Rectangle"/>
          <p:cNvSpPr/>
          <p:nvPr/>
        </p:nvSpPr>
        <p:spPr>
          <a:xfrm>
            <a:off x="8974666" y="35231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987" name="Rectangle"/>
          <p:cNvSpPr/>
          <p:nvPr/>
        </p:nvSpPr>
        <p:spPr>
          <a:xfrm>
            <a:off x="785746" y="7270816"/>
            <a:ext cx="3852466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988" name="Rectangle"/>
          <p:cNvSpPr/>
          <p:nvPr/>
        </p:nvSpPr>
        <p:spPr>
          <a:xfrm>
            <a:off x="1964266" y="3523125"/>
            <a:ext cx="3622213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989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9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991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9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Rectangle"/>
          <p:cNvSpPr/>
          <p:nvPr/>
        </p:nvSpPr>
        <p:spPr>
          <a:xfrm>
            <a:off x="7416800" y="3523125"/>
            <a:ext cx="879211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999" name="Rectangle"/>
          <p:cNvSpPr/>
          <p:nvPr/>
        </p:nvSpPr>
        <p:spPr>
          <a:xfrm>
            <a:off x="5168106" y="6093817"/>
            <a:ext cx="3852466" cy="96136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000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10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0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Rectangle"/>
          <p:cNvSpPr/>
          <p:nvPr/>
        </p:nvSpPr>
        <p:spPr>
          <a:xfrm>
            <a:off x="8974666" y="35231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010" name="Rectangle"/>
          <p:cNvSpPr/>
          <p:nvPr/>
        </p:nvSpPr>
        <p:spPr>
          <a:xfrm>
            <a:off x="4998905" y="7194616"/>
            <a:ext cx="3852466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011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10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3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0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Rectangle"/>
          <p:cNvSpPr/>
          <p:nvPr/>
        </p:nvSpPr>
        <p:spPr>
          <a:xfrm>
            <a:off x="10989733" y="3523125"/>
            <a:ext cx="879211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021" name="Rectangle"/>
          <p:cNvSpPr/>
          <p:nvPr/>
        </p:nvSpPr>
        <p:spPr>
          <a:xfrm>
            <a:off x="8870685" y="6120936"/>
            <a:ext cx="3852467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022" name="Navier-Stokes Equ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Navier-Stokes Equations</a:t>
            </a:r>
          </a:p>
        </p:txBody>
      </p:sp>
      <p:pic>
        <p:nvPicPr>
          <p:cNvPr id="10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4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0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4329" y="6322218"/>
            <a:ext cx="30353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6205" y="7508279"/>
            <a:ext cx="32639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1589" y="6483151"/>
            <a:ext cx="33655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888" y="7364148"/>
            <a:ext cx="34925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76118" y="6320499"/>
            <a:ext cx="2540001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Euler’s Meth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Euler’s Method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0" y="2324100"/>
            <a:ext cx="5892800" cy="123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9800" y="5788816"/>
            <a:ext cx="604520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73400" y="8261350"/>
            <a:ext cx="6858000" cy="736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+"/>
          <p:cNvSpPr txBox="1"/>
          <p:nvPr/>
        </p:nvSpPr>
        <p:spPr>
          <a:xfrm>
            <a:off x="6306728" y="3340099"/>
            <a:ext cx="39134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+</a:t>
            </a:r>
          </a:p>
        </p:txBody>
      </p:sp>
      <p:sp>
        <p:nvSpPr>
          <p:cNvPr id="211" name="Line"/>
          <p:cNvSpPr/>
          <p:nvPr/>
        </p:nvSpPr>
        <p:spPr>
          <a:xfrm>
            <a:off x="6502399" y="4965700"/>
            <a:ext cx="1" cy="689768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12" name="Line"/>
          <p:cNvSpPr/>
          <p:nvPr/>
        </p:nvSpPr>
        <p:spPr>
          <a:xfrm>
            <a:off x="6502399" y="7204867"/>
            <a:ext cx="1" cy="689768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2650" y="3702050"/>
            <a:ext cx="3619500" cy="1231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Oval"/>
          <p:cNvSpPr/>
          <p:nvPr/>
        </p:nvSpPr>
        <p:spPr>
          <a:xfrm>
            <a:off x="3147410" y="8227962"/>
            <a:ext cx="2261594" cy="803376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15" name="Oval"/>
          <p:cNvSpPr/>
          <p:nvPr/>
        </p:nvSpPr>
        <p:spPr>
          <a:xfrm>
            <a:off x="5725510" y="8227962"/>
            <a:ext cx="1394918" cy="803376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16" name="Oval"/>
          <p:cNvSpPr/>
          <p:nvPr/>
        </p:nvSpPr>
        <p:spPr>
          <a:xfrm>
            <a:off x="7436935" y="8227962"/>
            <a:ext cx="2478584" cy="803376"/>
          </a:xfrm>
          <a:prstGeom prst="ellipse">
            <a:avLst/>
          </a:prstGeom>
          <a:ln w="50800">
            <a:solidFill>
              <a:schemeClr val="accent2">
                <a:hueOff val="597264"/>
                <a:satOff val="5158"/>
                <a:lumOff val="-1728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9"/>
      <p:bldP build="whole" bldLvl="1" animBg="1" rev="0" advAuto="0" spid="210" grpId="1"/>
      <p:bldP build="whole" bldLvl="1" animBg="1" rev="0" advAuto="0" spid="215" grpId="10"/>
      <p:bldP build="whole" bldLvl="1" animBg="1" rev="0" advAuto="0" spid="216" grpId="11"/>
      <p:bldP build="whole" bldLvl="1" animBg="1" rev="0" advAuto="0" spid="211" grpId="3"/>
      <p:bldP build="whole" bldLvl="1" animBg="1" rev="0" advAuto="0" spid="214" grpId="7"/>
      <p:bldP build="whole" bldLvl="1" animBg="1" rev="0" advAuto="0" spid="212" grpId="5"/>
      <p:bldP build="whole" bldLvl="1" animBg="1" rev="0" advAuto="0" spid="213" grpId="2"/>
      <p:bldP build="whole" bldLvl="1" animBg="1" rev="0" advAuto="0" spid="208" grpId="4"/>
      <p:bldP build="whole" bldLvl="1" animBg="1" rev="0" advAuto="0" spid="214" grpId="8"/>
      <p:bldP build="whole" bldLvl="1" animBg="1" rev="0" advAuto="0" spid="209" grpId="6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"/>
          <p:cNvSpPr/>
          <p:nvPr/>
        </p:nvSpPr>
        <p:spPr>
          <a:xfrm>
            <a:off x="1860285" y="3530632"/>
            <a:ext cx="3852467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032" name="Material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 Derivative</a:t>
            </a:r>
          </a:p>
        </p:txBody>
      </p:sp>
      <p:pic>
        <p:nvPicPr>
          <p:cNvPr id="10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4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Material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 Derivative</a:t>
            </a:r>
          </a:p>
        </p:txBody>
      </p:sp>
      <p:pic>
        <p:nvPicPr>
          <p:cNvPr id="10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0597" y="3314700"/>
            <a:ext cx="4973257" cy="593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6475" y="2403475"/>
            <a:ext cx="1841501" cy="68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0597" y="3314700"/>
            <a:ext cx="4973257" cy="593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6475" y="2403475"/>
            <a:ext cx="1841501" cy="68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Material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 Derivative</a:t>
            </a:r>
          </a:p>
        </p:txBody>
      </p:sp>
      <p:grpSp>
        <p:nvGrpSpPr>
          <p:cNvPr id="1045" name="Group"/>
          <p:cNvGrpSpPr/>
          <p:nvPr/>
        </p:nvGrpSpPr>
        <p:grpSpPr>
          <a:xfrm>
            <a:off x="8246533" y="5462592"/>
            <a:ext cx="484313" cy="882315"/>
            <a:chOff x="0" y="0"/>
            <a:chExt cx="484312" cy="882314"/>
          </a:xfrm>
        </p:grpSpPr>
        <p:sp>
          <p:nvSpPr>
            <p:cNvPr id="1043" name="Circle"/>
            <p:cNvSpPr/>
            <p:nvPr/>
          </p:nvSpPr>
          <p:spPr>
            <a:xfrm>
              <a:off x="0" y="602616"/>
              <a:ext cx="279698" cy="27969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044" name="Line"/>
            <p:cNvSpPr/>
            <p:nvPr/>
          </p:nvSpPr>
          <p:spPr>
            <a:xfrm flipV="1">
              <a:off x="139700" y="-1"/>
              <a:ext cx="344613" cy="74347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10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7864" y="5700447"/>
            <a:ext cx="14351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6229" y="3206750"/>
            <a:ext cx="4889501" cy="334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0597" y="3314700"/>
            <a:ext cx="4973257" cy="5930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6475" y="2403475"/>
            <a:ext cx="1841501" cy="68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1" name="Material Deriv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Material Derivative</a:t>
            </a:r>
          </a:p>
        </p:txBody>
      </p:sp>
      <p:grpSp>
        <p:nvGrpSpPr>
          <p:cNvPr id="1054" name="Group"/>
          <p:cNvGrpSpPr/>
          <p:nvPr/>
        </p:nvGrpSpPr>
        <p:grpSpPr>
          <a:xfrm>
            <a:off x="8246533" y="5462592"/>
            <a:ext cx="484313" cy="882315"/>
            <a:chOff x="0" y="0"/>
            <a:chExt cx="484312" cy="882314"/>
          </a:xfrm>
        </p:grpSpPr>
        <p:sp>
          <p:nvSpPr>
            <p:cNvPr id="1052" name="Circle"/>
            <p:cNvSpPr/>
            <p:nvPr/>
          </p:nvSpPr>
          <p:spPr>
            <a:xfrm>
              <a:off x="0" y="602616"/>
              <a:ext cx="279698" cy="27969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053" name="Line"/>
            <p:cNvSpPr/>
            <p:nvPr/>
          </p:nvSpPr>
          <p:spPr>
            <a:xfrm flipV="1">
              <a:off x="139700" y="-1"/>
              <a:ext cx="344613" cy="74347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10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37864" y="5700447"/>
            <a:ext cx="14351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6229" y="3215084"/>
            <a:ext cx="4991101" cy="401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69892" y="7729934"/>
            <a:ext cx="3644901" cy="95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Rectangle"/>
          <p:cNvSpPr/>
          <p:nvPr/>
        </p:nvSpPr>
        <p:spPr>
          <a:xfrm>
            <a:off x="7416800" y="3523125"/>
            <a:ext cx="879211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060" name="Pressure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Pressure Forces</a:t>
            </a:r>
          </a:p>
        </p:txBody>
      </p:sp>
      <p:pic>
        <p:nvPicPr>
          <p:cNvPr id="10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2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sp>
        <p:nvSpPr>
          <p:cNvPr id="1063" name="maintains fluid volume, resisting compression/expansion…"/>
          <p:cNvSpPr txBox="1"/>
          <p:nvPr>
            <p:ph type="body" sz="half" idx="1"/>
          </p:nvPr>
        </p:nvSpPr>
        <p:spPr>
          <a:xfrm>
            <a:off x="1007709" y="5501824"/>
            <a:ext cx="7419293" cy="3730692"/>
          </a:xfrm>
          <a:prstGeom prst="rect">
            <a:avLst/>
          </a:prstGeom>
        </p:spPr>
        <p:txBody>
          <a:bodyPr/>
          <a:lstStyle/>
          <a:p>
            <a:pPr/>
            <a:r>
              <a:t>maintains fluid volume, resisting compression/expansion</a:t>
            </a:r>
          </a:p>
          <a:p>
            <a:pPr/>
            <a:r>
              <a:t>forces fluid from areas of high pressure to low pressure</a:t>
            </a:r>
          </a:p>
        </p:txBody>
      </p:sp>
      <p:pic>
        <p:nvPicPr>
          <p:cNvPr id="10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7913" y="5547685"/>
            <a:ext cx="3375389" cy="3730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Rectangle"/>
          <p:cNvSpPr/>
          <p:nvPr/>
        </p:nvSpPr>
        <p:spPr>
          <a:xfrm>
            <a:off x="8974666" y="35231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067" name="Viscous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Viscous Forces</a:t>
            </a:r>
          </a:p>
        </p:txBody>
      </p:sp>
      <p:pic>
        <p:nvPicPr>
          <p:cNvPr id="10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9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sp>
        <p:nvSpPr>
          <p:cNvPr id="1070" name="internal friction…"/>
          <p:cNvSpPr txBox="1"/>
          <p:nvPr>
            <p:ph type="body" sz="quarter" idx="1"/>
          </p:nvPr>
        </p:nvSpPr>
        <p:spPr>
          <a:xfrm>
            <a:off x="939975" y="5646969"/>
            <a:ext cx="5755924" cy="3730692"/>
          </a:xfrm>
          <a:prstGeom prst="rect">
            <a:avLst/>
          </a:prstGeom>
        </p:spPr>
        <p:txBody>
          <a:bodyPr/>
          <a:lstStyle/>
          <a:p>
            <a:pPr/>
            <a:r>
              <a:t>internal friction</a:t>
            </a:r>
          </a:p>
          <a:p>
            <a:pPr/>
            <a:r>
              <a:t>Laplacian measures difference from neighbors</a:t>
            </a:r>
          </a:p>
        </p:txBody>
      </p:sp>
      <p:pic>
        <p:nvPicPr>
          <p:cNvPr id="10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3420" y="5988314"/>
            <a:ext cx="5918201" cy="304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Rectangle"/>
          <p:cNvSpPr/>
          <p:nvPr/>
        </p:nvSpPr>
        <p:spPr>
          <a:xfrm>
            <a:off x="1955800" y="7842250"/>
            <a:ext cx="4949825" cy="1435100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074" name="Rectangle"/>
          <p:cNvSpPr/>
          <p:nvPr/>
        </p:nvSpPr>
        <p:spPr>
          <a:xfrm>
            <a:off x="8974666" y="3523125"/>
            <a:ext cx="1623815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075" name="Viscous Forces: Solid Bounda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Viscous Forces: Solid Boundaries</a:t>
            </a:r>
          </a:p>
        </p:txBody>
      </p:sp>
      <p:pic>
        <p:nvPicPr>
          <p:cNvPr id="10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7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0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5212" y="6766237"/>
            <a:ext cx="6731001" cy="622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8" name="Group"/>
          <p:cNvGrpSpPr/>
          <p:nvPr/>
        </p:nvGrpSpPr>
        <p:grpSpPr>
          <a:xfrm>
            <a:off x="8573148" y="4780528"/>
            <a:ext cx="4058471" cy="4749801"/>
            <a:chOff x="0" y="0"/>
            <a:chExt cx="4058470" cy="4749800"/>
          </a:xfrm>
        </p:grpSpPr>
        <p:sp>
          <p:nvSpPr>
            <p:cNvPr id="1079" name="Rectangle"/>
            <p:cNvSpPr/>
            <p:nvPr/>
          </p:nvSpPr>
          <p:spPr>
            <a:xfrm>
              <a:off x="9511" y="2364947"/>
              <a:ext cx="3243773" cy="1746409"/>
            </a:xfrm>
            <a:prstGeom prst="rect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080" name="Oval"/>
            <p:cNvSpPr/>
            <p:nvPr/>
          </p:nvSpPr>
          <p:spPr>
            <a:xfrm>
              <a:off x="0" y="3479800"/>
              <a:ext cx="3262796" cy="1270000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081" name="Line"/>
            <p:cNvSpPr/>
            <p:nvPr/>
          </p:nvSpPr>
          <p:spPr>
            <a:xfrm flipV="1">
              <a:off x="-1" y="612860"/>
              <a:ext cx="2" cy="3506766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082" name="Line"/>
            <p:cNvSpPr/>
            <p:nvPr/>
          </p:nvSpPr>
          <p:spPr>
            <a:xfrm flipV="1">
              <a:off x="3263900" y="612860"/>
              <a:ext cx="0" cy="3506766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083" name="Oval"/>
            <p:cNvSpPr/>
            <p:nvPr/>
          </p:nvSpPr>
          <p:spPr>
            <a:xfrm>
              <a:off x="0" y="0"/>
              <a:ext cx="3262796" cy="1270000"/>
            </a:xfrm>
            <a:prstGeom prst="ellips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084" name="Circle"/>
            <p:cNvSpPr/>
            <p:nvPr/>
          </p:nvSpPr>
          <p:spPr>
            <a:xfrm>
              <a:off x="1222785" y="3014795"/>
              <a:ext cx="1270001" cy="1270001"/>
            </a:xfrm>
            <a:prstGeom prst="ellipse">
              <a:avLst/>
            </a:prstGeom>
            <a:solidFill>
              <a:schemeClr val="accent5">
                <a:hueOff val="-375889"/>
                <a:satOff val="-9195"/>
                <a:lumOff val="-14901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1085" name="Oval"/>
            <p:cNvSpPr/>
            <p:nvPr/>
          </p:nvSpPr>
          <p:spPr>
            <a:xfrm>
              <a:off x="0" y="1651000"/>
              <a:ext cx="3262796" cy="1270000"/>
            </a:xfrm>
            <a:prstGeom prst="ellipse">
              <a:avLst/>
            </a:prstGeom>
            <a:solidFill>
              <a:schemeClr val="accent1">
                <a:hueOff val="-113918"/>
                <a:satOff val="19024"/>
                <a:lumOff val="19749"/>
              </a:schemeClr>
            </a:solidFill>
            <a:ln w="25400" cap="flat">
              <a:solidFill>
                <a:srgbClr val="4141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108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02870" y="3028601"/>
              <a:ext cx="355601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7" name="Line"/>
            <p:cNvSpPr/>
            <p:nvPr/>
          </p:nvSpPr>
          <p:spPr>
            <a:xfrm flipH="1">
              <a:off x="2534832" y="3306017"/>
              <a:ext cx="1136362" cy="220006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1089" name="no-slip boundary condition"/>
          <p:cNvSpPr txBox="1"/>
          <p:nvPr>
            <p:ph type="body" sz="quarter" idx="1"/>
          </p:nvPr>
        </p:nvSpPr>
        <p:spPr>
          <a:xfrm>
            <a:off x="906109" y="5418369"/>
            <a:ext cx="6619325" cy="1295401"/>
          </a:xfrm>
          <a:prstGeom prst="rect">
            <a:avLst/>
          </a:prstGeom>
        </p:spPr>
        <p:txBody>
          <a:bodyPr/>
          <a:lstStyle/>
          <a:p>
            <a:pPr/>
            <a:r>
              <a:t>no-slip boundary condition</a:t>
            </a:r>
          </a:p>
        </p:txBody>
      </p:sp>
      <p:grpSp>
        <p:nvGrpSpPr>
          <p:cNvPr id="1105" name="Group"/>
          <p:cNvGrpSpPr/>
          <p:nvPr/>
        </p:nvGrpSpPr>
        <p:grpSpPr>
          <a:xfrm>
            <a:off x="1957114" y="7833783"/>
            <a:ext cx="4947197" cy="1435101"/>
            <a:chOff x="0" y="0"/>
            <a:chExt cx="4947196" cy="1435100"/>
          </a:xfrm>
        </p:grpSpPr>
        <p:sp>
          <p:nvSpPr>
            <p:cNvPr id="1090" name="Line"/>
            <p:cNvSpPr/>
            <p:nvPr/>
          </p:nvSpPr>
          <p:spPr>
            <a:xfrm>
              <a:off x="1866336" y="5830"/>
              <a:ext cx="1298738" cy="142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488" fill="norm" stroke="1" extrusionOk="0">
                  <a:moveTo>
                    <a:pt x="298" y="12"/>
                  </a:moveTo>
                  <a:cubicBezTo>
                    <a:pt x="4824" y="-112"/>
                    <a:pt x="9317" y="748"/>
                    <a:pt x="13407" y="2521"/>
                  </a:cubicBezTo>
                  <a:cubicBezTo>
                    <a:pt x="15823" y="3567"/>
                    <a:pt x="18082" y="4933"/>
                    <a:pt x="19799" y="6806"/>
                  </a:cubicBezTo>
                  <a:cubicBezTo>
                    <a:pt x="20798" y="7896"/>
                    <a:pt x="21600" y="9190"/>
                    <a:pt x="21485" y="10605"/>
                  </a:cubicBezTo>
                  <a:cubicBezTo>
                    <a:pt x="21382" y="11860"/>
                    <a:pt x="20570" y="12933"/>
                    <a:pt x="19640" y="13863"/>
                  </a:cubicBezTo>
                  <a:cubicBezTo>
                    <a:pt x="18100" y="15403"/>
                    <a:pt x="16233" y="16627"/>
                    <a:pt x="14249" y="17657"/>
                  </a:cubicBezTo>
                  <a:cubicBezTo>
                    <a:pt x="9887" y="19920"/>
                    <a:pt x="5010" y="21231"/>
                    <a:pt x="0" y="21488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091" name="Line"/>
            <p:cNvSpPr/>
            <p:nvPr/>
          </p:nvSpPr>
          <p:spPr>
            <a:xfrm>
              <a:off x="0" y="0"/>
              <a:ext cx="4947197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092" name="Line"/>
            <p:cNvSpPr/>
            <p:nvPr/>
          </p:nvSpPr>
          <p:spPr>
            <a:xfrm>
              <a:off x="0" y="1435100"/>
              <a:ext cx="4947197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093" name="Line"/>
            <p:cNvSpPr/>
            <p:nvPr/>
          </p:nvSpPr>
          <p:spPr>
            <a:xfrm>
              <a:off x="1852919" y="682749"/>
              <a:ext cx="1312172" cy="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369194"/>
                  <a:satOff val="6343"/>
                  <a:lumOff val="-1396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grpSp>
          <p:nvGrpSpPr>
            <p:cNvPr id="1098" name="Group"/>
            <p:cNvGrpSpPr/>
            <p:nvPr/>
          </p:nvGrpSpPr>
          <p:grpSpPr>
            <a:xfrm>
              <a:off x="1850028" y="73149"/>
              <a:ext cx="1253342" cy="431801"/>
              <a:chOff x="0" y="0"/>
              <a:chExt cx="1253341" cy="431799"/>
            </a:xfrm>
          </p:grpSpPr>
          <p:sp>
            <p:nvSpPr>
              <p:cNvPr id="1094" name="Line"/>
              <p:cNvSpPr/>
              <p:nvPr/>
            </p:nvSpPr>
            <p:spPr>
              <a:xfrm>
                <a:off x="0" y="279400"/>
                <a:ext cx="1111535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95" name="Line"/>
              <p:cNvSpPr/>
              <p:nvPr/>
            </p:nvSpPr>
            <p:spPr>
              <a:xfrm>
                <a:off x="0" y="431800"/>
                <a:ext cx="1253342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96" name="Line"/>
              <p:cNvSpPr/>
              <p:nvPr/>
            </p:nvSpPr>
            <p:spPr>
              <a:xfrm>
                <a:off x="0" y="127000"/>
                <a:ext cx="882234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097" name="Line"/>
              <p:cNvSpPr/>
              <p:nvPr/>
            </p:nvSpPr>
            <p:spPr>
              <a:xfrm flipV="1">
                <a:off x="0" y="0"/>
                <a:ext cx="540098" cy="1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  <p:sp>
          <p:nvSpPr>
            <p:cNvPr id="1099" name="Line"/>
            <p:cNvSpPr/>
            <p:nvPr/>
          </p:nvSpPr>
          <p:spPr>
            <a:xfrm flipV="1">
              <a:off x="1853377" y="9649"/>
              <a:ext cx="1" cy="1415268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369194"/>
                  <a:satOff val="6343"/>
                  <a:lumOff val="-1396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grpSp>
          <p:nvGrpSpPr>
            <p:cNvPr id="1104" name="Group"/>
            <p:cNvGrpSpPr/>
            <p:nvPr/>
          </p:nvGrpSpPr>
          <p:grpSpPr>
            <a:xfrm flipH="1" rot="10800000">
              <a:off x="1850028" y="873249"/>
              <a:ext cx="1247141" cy="431801"/>
              <a:chOff x="0" y="0"/>
              <a:chExt cx="1247140" cy="431799"/>
            </a:xfrm>
          </p:grpSpPr>
          <p:sp>
            <p:nvSpPr>
              <p:cNvPr id="1100" name="Line"/>
              <p:cNvSpPr/>
              <p:nvPr/>
            </p:nvSpPr>
            <p:spPr>
              <a:xfrm>
                <a:off x="0" y="279400"/>
                <a:ext cx="1106035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01" name="Line"/>
              <p:cNvSpPr/>
              <p:nvPr/>
            </p:nvSpPr>
            <p:spPr>
              <a:xfrm>
                <a:off x="0" y="431800"/>
                <a:ext cx="1247141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02" name="Line"/>
              <p:cNvSpPr/>
              <p:nvPr/>
            </p:nvSpPr>
            <p:spPr>
              <a:xfrm>
                <a:off x="0" y="127000"/>
                <a:ext cx="877869" cy="0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  <p:sp>
            <p:nvSpPr>
              <p:cNvPr id="1103" name="Line"/>
              <p:cNvSpPr/>
              <p:nvPr/>
            </p:nvSpPr>
            <p:spPr>
              <a:xfrm flipV="1">
                <a:off x="-1" y="0"/>
                <a:ext cx="537427" cy="1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Rectangle"/>
          <p:cNvSpPr/>
          <p:nvPr/>
        </p:nvSpPr>
        <p:spPr>
          <a:xfrm>
            <a:off x="10989733" y="3523125"/>
            <a:ext cx="879211" cy="961365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108" name="External Fo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External Forces</a:t>
            </a:r>
          </a:p>
        </p:txBody>
      </p:sp>
      <p:pic>
        <p:nvPicPr>
          <p:cNvPr id="11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0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sp>
        <p:nvSpPr>
          <p:cNvPr id="1111" name="Gravity, surface tension, interaction forces, control forces, embedded structures"/>
          <p:cNvSpPr txBox="1"/>
          <p:nvPr>
            <p:ph type="body" sz="half" idx="1"/>
          </p:nvPr>
        </p:nvSpPr>
        <p:spPr>
          <a:xfrm>
            <a:off x="1533427" y="5611767"/>
            <a:ext cx="9937946" cy="2748856"/>
          </a:xfrm>
          <a:prstGeom prst="rect">
            <a:avLst/>
          </a:prstGeom>
        </p:spPr>
        <p:txBody>
          <a:bodyPr/>
          <a:lstStyle/>
          <a:p>
            <a:pPr/>
            <a:r>
              <a:t>Gravity, surface tension, interaction forces, control forces, embedded structures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Rectangle"/>
          <p:cNvSpPr/>
          <p:nvPr/>
        </p:nvSpPr>
        <p:spPr>
          <a:xfrm>
            <a:off x="4104141" y="4516482"/>
            <a:ext cx="3111207" cy="96136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114" name="Incompressi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Incompressibility</a:t>
            </a:r>
          </a:p>
        </p:txBody>
      </p:sp>
      <p:sp>
        <p:nvSpPr>
          <p:cNvPr id="1115" name="Conservation of mass…"/>
          <p:cNvSpPr txBox="1"/>
          <p:nvPr>
            <p:ph type="body" idx="1"/>
          </p:nvPr>
        </p:nvSpPr>
        <p:spPr>
          <a:xfrm>
            <a:off x="743244" y="4884769"/>
            <a:ext cx="11988801" cy="4910837"/>
          </a:xfrm>
          <a:prstGeom prst="rect">
            <a:avLst/>
          </a:prstGeom>
        </p:spPr>
        <p:txBody>
          <a:bodyPr/>
          <a:lstStyle/>
          <a:p>
            <a:pPr/>
            <a:r>
              <a:t>Conservation of mass</a:t>
            </a:r>
          </a:p>
          <a:p>
            <a:pPr/>
          </a:p>
          <a:p>
            <a:pPr/>
            <a:r>
              <a:t>Constant density</a:t>
            </a:r>
          </a:p>
        </p:txBody>
      </p:sp>
      <p:pic>
        <p:nvPicPr>
          <p:cNvPr id="11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1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5235" y="6133080"/>
            <a:ext cx="35433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3085" y="8152056"/>
            <a:ext cx="23876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Rectangle"/>
          <p:cNvSpPr/>
          <p:nvPr/>
        </p:nvSpPr>
        <p:spPr>
          <a:xfrm>
            <a:off x="4104141" y="4516482"/>
            <a:ext cx="3111207" cy="961364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122" name="Incompressi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Incompressibility</a:t>
            </a:r>
          </a:p>
        </p:txBody>
      </p:sp>
      <p:pic>
        <p:nvPicPr>
          <p:cNvPr id="11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850" y="2759207"/>
            <a:ext cx="103251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4" name="m"/>
          <p:cNvSpPr txBox="1"/>
          <p:nvPr/>
        </p:nvSpPr>
        <p:spPr>
          <a:xfrm>
            <a:off x="1265270" y="2537883"/>
            <a:ext cx="58519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</a:t>
            </a:r>
          </a:p>
        </p:txBody>
      </p:sp>
      <p:pic>
        <p:nvPicPr>
          <p:cNvPr id="11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395" y="7366264"/>
            <a:ext cx="47752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Rectangle"/>
          <p:cNvSpPr/>
          <p:nvPr/>
        </p:nvSpPr>
        <p:spPr>
          <a:xfrm>
            <a:off x="7508534" y="4986847"/>
            <a:ext cx="4874718" cy="4128777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127" name="Shape"/>
          <p:cNvSpPr/>
          <p:nvPr/>
        </p:nvSpPr>
        <p:spPr>
          <a:xfrm rot="2788129">
            <a:off x="8687027" y="5536908"/>
            <a:ext cx="2360425" cy="3026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77" h="17478" fill="norm" stroke="1" extrusionOk="0">
                <a:moveTo>
                  <a:pt x="1048" y="6383"/>
                </a:moveTo>
                <a:cubicBezTo>
                  <a:pt x="1035" y="1979"/>
                  <a:pt x="7199" y="-1204"/>
                  <a:pt x="12660" y="439"/>
                </a:cubicBezTo>
                <a:cubicBezTo>
                  <a:pt x="16226" y="1512"/>
                  <a:pt x="17026" y="4252"/>
                  <a:pt x="17934" y="6710"/>
                </a:cubicBezTo>
                <a:cubicBezTo>
                  <a:pt x="18676" y="8719"/>
                  <a:pt x="19734" y="10774"/>
                  <a:pt x="18828" y="12764"/>
                </a:cubicBezTo>
                <a:cubicBezTo>
                  <a:pt x="15354" y="20396"/>
                  <a:pt x="-1866" y="17933"/>
                  <a:pt x="167" y="11255"/>
                </a:cubicBezTo>
                <a:cubicBezTo>
                  <a:pt x="357" y="10630"/>
                  <a:pt x="834" y="10055"/>
                  <a:pt x="1050" y="9432"/>
                </a:cubicBezTo>
                <a:cubicBezTo>
                  <a:pt x="1397" y="8432"/>
                  <a:pt x="1051" y="7404"/>
                  <a:pt x="1048" y="6383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12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7825" y="7403063"/>
            <a:ext cx="447371" cy="50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27951" y="7981136"/>
            <a:ext cx="838821" cy="521933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Line"/>
          <p:cNvSpPr/>
          <p:nvPr/>
        </p:nvSpPr>
        <p:spPr>
          <a:xfrm flipH="1" flipV="1">
            <a:off x="10977397" y="7491023"/>
            <a:ext cx="434191" cy="4341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31" name="Line"/>
          <p:cNvSpPr/>
          <p:nvPr/>
        </p:nvSpPr>
        <p:spPr>
          <a:xfrm flipV="1">
            <a:off x="10586087" y="5268324"/>
            <a:ext cx="174619" cy="4978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13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46217" y="5411420"/>
            <a:ext cx="2667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3" name="Line"/>
          <p:cNvSpPr/>
          <p:nvPr/>
        </p:nvSpPr>
        <p:spPr>
          <a:xfrm flipV="1">
            <a:off x="10897683" y="6431658"/>
            <a:ext cx="580627" cy="13068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134" name="Line"/>
          <p:cNvSpPr/>
          <p:nvPr/>
        </p:nvSpPr>
        <p:spPr>
          <a:xfrm flipV="1">
            <a:off x="10897683" y="6812658"/>
            <a:ext cx="580627" cy="13068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135" name="Line"/>
          <p:cNvSpPr/>
          <p:nvPr/>
        </p:nvSpPr>
        <p:spPr>
          <a:xfrm>
            <a:off x="10770683" y="7324342"/>
            <a:ext cx="585193" cy="1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136" name="Line"/>
          <p:cNvSpPr/>
          <p:nvPr/>
        </p:nvSpPr>
        <p:spPr>
          <a:xfrm>
            <a:off x="10008944" y="6303511"/>
            <a:ext cx="580106" cy="132979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137" name="Line"/>
          <p:cNvSpPr/>
          <p:nvPr/>
        </p:nvSpPr>
        <p:spPr>
          <a:xfrm>
            <a:off x="10008944" y="6684511"/>
            <a:ext cx="580106" cy="132979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1138" name="Line"/>
          <p:cNvSpPr/>
          <p:nvPr/>
        </p:nvSpPr>
        <p:spPr>
          <a:xfrm>
            <a:off x="9889080" y="7131965"/>
            <a:ext cx="570399" cy="130754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grpSp>
        <p:nvGrpSpPr>
          <p:cNvPr id="1142" name="Group"/>
          <p:cNvGrpSpPr/>
          <p:nvPr/>
        </p:nvGrpSpPr>
        <p:grpSpPr>
          <a:xfrm>
            <a:off x="8725865" y="5834547"/>
            <a:ext cx="1068091" cy="842355"/>
            <a:chOff x="0" y="0"/>
            <a:chExt cx="1068089" cy="842353"/>
          </a:xfrm>
        </p:grpSpPr>
        <p:sp>
          <p:nvSpPr>
            <p:cNvPr id="1139" name="Line"/>
            <p:cNvSpPr/>
            <p:nvPr/>
          </p:nvSpPr>
          <p:spPr>
            <a:xfrm>
              <a:off x="253999" y="238220"/>
              <a:ext cx="578516" cy="350134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140" name="Line"/>
            <p:cNvSpPr/>
            <p:nvPr/>
          </p:nvSpPr>
          <p:spPr>
            <a:xfrm>
              <a:off x="0" y="492220"/>
              <a:ext cx="578515" cy="350134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1141" name="Line"/>
            <p:cNvSpPr/>
            <p:nvPr/>
          </p:nvSpPr>
          <p:spPr>
            <a:xfrm>
              <a:off x="489574" y="0"/>
              <a:ext cx="578516" cy="350134"/>
            </a:xfrm>
            <a:prstGeom prst="line">
              <a:avLst/>
            </a:prstGeom>
            <a:noFill/>
            <a:ln w="25400" cap="flat">
              <a:solidFill>
                <a:srgbClr val="41414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sp>
        <p:nvSpPr>
          <p:cNvPr id="1143" name="Net flow through boundary must be zero"/>
          <p:cNvSpPr txBox="1"/>
          <p:nvPr>
            <p:ph type="body" sz="quarter" idx="1"/>
          </p:nvPr>
        </p:nvSpPr>
        <p:spPr>
          <a:xfrm>
            <a:off x="508000" y="5823682"/>
            <a:ext cx="6411992" cy="1451665"/>
          </a:xfrm>
          <a:prstGeom prst="rect">
            <a:avLst/>
          </a:prstGeom>
        </p:spPr>
        <p:txBody>
          <a:bodyPr/>
          <a:lstStyle/>
          <a:p>
            <a:pPr/>
            <a:r>
              <a:t>Net flow through boundary must be zero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